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4D51A-9024-4E35-A359-D9C364CD7A9C}" v="45" dt="2025-01-26T23:13:19.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6106" autoAdjust="0"/>
  </p:normalViewPr>
  <p:slideViewPr>
    <p:cSldViewPr snapToGrid="0">
      <p:cViewPr varScale="1">
        <p:scale>
          <a:sx n="101" d="100"/>
          <a:sy n="101" d="100"/>
        </p:scale>
        <p:origin x="132" y="228"/>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FCDA9B-514A-4C10-84D2-7ED4B1AF6E5C}" type="doc">
      <dgm:prSet loTypeId="urn:microsoft.com/office/officeart/2016/7/layout/LinearBlockProcessNumbered" loCatId="process" qsTypeId="urn:microsoft.com/office/officeart/2005/8/quickstyle/simple1" qsCatId="simple" csTypeId="urn:microsoft.com/office/officeart/2005/8/colors/colorful2" csCatId="colorful"/>
      <dgm:spPr/>
      <dgm:t>
        <a:bodyPr/>
        <a:lstStyle/>
        <a:p>
          <a:endParaRPr lang="en-US"/>
        </a:p>
      </dgm:t>
    </dgm:pt>
    <dgm:pt modelId="{631F5593-395E-46B3-919B-BC132F64C432}">
      <dgm:prSet/>
      <dgm:spPr/>
      <dgm:t>
        <a:bodyPr/>
        <a:lstStyle/>
        <a:p>
          <a:r>
            <a:rPr lang="en-US" b="1"/>
            <a:t>Year 1</a:t>
          </a:r>
          <a:r>
            <a:rPr lang="en-US"/>
            <a:t>: Launch and build brand awareness.</a:t>
          </a:r>
        </a:p>
      </dgm:t>
    </dgm:pt>
    <dgm:pt modelId="{BFDA54B6-682D-4827-8643-77D11C3C560C}" type="parTrans" cxnId="{5203D7A4-277F-4BA4-91CA-7B3E46E8F3DD}">
      <dgm:prSet/>
      <dgm:spPr/>
      <dgm:t>
        <a:bodyPr/>
        <a:lstStyle/>
        <a:p>
          <a:endParaRPr lang="en-US"/>
        </a:p>
      </dgm:t>
    </dgm:pt>
    <dgm:pt modelId="{6AFC46CC-DE0B-4192-9A80-E043A4A94FAF}" type="sibTrans" cxnId="{5203D7A4-277F-4BA4-91CA-7B3E46E8F3DD}">
      <dgm:prSet phldrT="01" phldr="0"/>
      <dgm:spPr/>
      <dgm:t>
        <a:bodyPr/>
        <a:lstStyle/>
        <a:p>
          <a:r>
            <a:rPr lang="en-US"/>
            <a:t>01</a:t>
          </a:r>
        </a:p>
      </dgm:t>
    </dgm:pt>
    <dgm:pt modelId="{E4CEC638-CB9D-4851-B083-7EC4A29AC1CE}">
      <dgm:prSet/>
      <dgm:spPr/>
      <dgm:t>
        <a:bodyPr/>
        <a:lstStyle/>
        <a:p>
          <a:r>
            <a:rPr lang="en-US" b="1"/>
            <a:t>Year 2</a:t>
          </a:r>
          <a:r>
            <a:rPr lang="en-US"/>
            <a:t>: Expand customer base and host high-profile events.</a:t>
          </a:r>
        </a:p>
      </dgm:t>
    </dgm:pt>
    <dgm:pt modelId="{66F2A34B-0715-4F13-BD92-0D5C631727AF}" type="parTrans" cxnId="{877B2C29-54F0-4C36-8817-52D1B9F197B7}">
      <dgm:prSet/>
      <dgm:spPr/>
      <dgm:t>
        <a:bodyPr/>
        <a:lstStyle/>
        <a:p>
          <a:endParaRPr lang="en-US"/>
        </a:p>
      </dgm:t>
    </dgm:pt>
    <dgm:pt modelId="{7A0D72C2-38D9-4B66-8CE9-4AA184B50564}" type="sibTrans" cxnId="{877B2C29-54F0-4C36-8817-52D1B9F197B7}">
      <dgm:prSet phldrT="02" phldr="0"/>
      <dgm:spPr/>
      <dgm:t>
        <a:bodyPr/>
        <a:lstStyle/>
        <a:p>
          <a:r>
            <a:rPr lang="en-US"/>
            <a:t>02</a:t>
          </a:r>
        </a:p>
      </dgm:t>
    </dgm:pt>
    <dgm:pt modelId="{76D3A753-825E-4513-819A-DDAA295C892A}">
      <dgm:prSet/>
      <dgm:spPr/>
      <dgm:t>
        <a:bodyPr/>
        <a:lstStyle/>
        <a:p>
          <a:r>
            <a:rPr lang="en-US" b="1"/>
            <a:t>Year 3</a:t>
          </a:r>
          <a:r>
            <a:rPr lang="en-US"/>
            <a:t>: Explore additional revenue streams (e.g., franchising, merchandising).</a:t>
          </a:r>
        </a:p>
      </dgm:t>
    </dgm:pt>
    <dgm:pt modelId="{EDD7502E-9832-430F-9958-F21919F852A8}" type="parTrans" cxnId="{F18D024C-9A51-4792-8AC6-8B40AF8D9506}">
      <dgm:prSet/>
      <dgm:spPr/>
      <dgm:t>
        <a:bodyPr/>
        <a:lstStyle/>
        <a:p>
          <a:endParaRPr lang="en-US"/>
        </a:p>
      </dgm:t>
    </dgm:pt>
    <dgm:pt modelId="{755BDFDF-5AB5-4331-8AB5-4227F18C6B68}" type="sibTrans" cxnId="{F18D024C-9A51-4792-8AC6-8B40AF8D9506}">
      <dgm:prSet phldrT="03" phldr="0"/>
      <dgm:spPr/>
      <dgm:t>
        <a:bodyPr/>
        <a:lstStyle/>
        <a:p>
          <a:r>
            <a:rPr lang="en-US"/>
            <a:t>03</a:t>
          </a:r>
        </a:p>
      </dgm:t>
    </dgm:pt>
    <dgm:pt modelId="{392FF972-DE84-4B64-B8E1-D9BC6527E5CF}" type="pres">
      <dgm:prSet presAssocID="{D5FCDA9B-514A-4C10-84D2-7ED4B1AF6E5C}" presName="Name0" presStyleCnt="0">
        <dgm:presLayoutVars>
          <dgm:animLvl val="lvl"/>
          <dgm:resizeHandles val="exact"/>
        </dgm:presLayoutVars>
      </dgm:prSet>
      <dgm:spPr/>
    </dgm:pt>
    <dgm:pt modelId="{7C92210B-1747-45AB-AFC3-17FB0996C29A}" type="pres">
      <dgm:prSet presAssocID="{631F5593-395E-46B3-919B-BC132F64C432}" presName="compositeNode" presStyleCnt="0">
        <dgm:presLayoutVars>
          <dgm:bulletEnabled val="1"/>
        </dgm:presLayoutVars>
      </dgm:prSet>
      <dgm:spPr/>
    </dgm:pt>
    <dgm:pt modelId="{3291597F-9E94-47C5-BD7C-373ED09E3973}" type="pres">
      <dgm:prSet presAssocID="{631F5593-395E-46B3-919B-BC132F64C432}" presName="bgRect" presStyleLbl="alignNode1" presStyleIdx="0" presStyleCnt="3"/>
      <dgm:spPr/>
    </dgm:pt>
    <dgm:pt modelId="{FB26C760-F5E4-41EA-98FE-F1B0A61C778A}" type="pres">
      <dgm:prSet presAssocID="{6AFC46CC-DE0B-4192-9A80-E043A4A94FAF}" presName="sibTransNodeRect" presStyleLbl="alignNode1" presStyleIdx="0" presStyleCnt="3">
        <dgm:presLayoutVars>
          <dgm:chMax val="0"/>
          <dgm:bulletEnabled val="1"/>
        </dgm:presLayoutVars>
      </dgm:prSet>
      <dgm:spPr/>
    </dgm:pt>
    <dgm:pt modelId="{9C841310-B682-4804-A4FA-9A3936EBA805}" type="pres">
      <dgm:prSet presAssocID="{631F5593-395E-46B3-919B-BC132F64C432}" presName="nodeRect" presStyleLbl="alignNode1" presStyleIdx="0" presStyleCnt="3">
        <dgm:presLayoutVars>
          <dgm:bulletEnabled val="1"/>
        </dgm:presLayoutVars>
      </dgm:prSet>
      <dgm:spPr/>
    </dgm:pt>
    <dgm:pt modelId="{A318325F-EEAB-4D49-9F26-EF7606E82689}" type="pres">
      <dgm:prSet presAssocID="{6AFC46CC-DE0B-4192-9A80-E043A4A94FAF}" presName="sibTrans" presStyleCnt="0"/>
      <dgm:spPr/>
    </dgm:pt>
    <dgm:pt modelId="{C334B4CB-8D63-401D-B41B-DF30D20A34FE}" type="pres">
      <dgm:prSet presAssocID="{E4CEC638-CB9D-4851-B083-7EC4A29AC1CE}" presName="compositeNode" presStyleCnt="0">
        <dgm:presLayoutVars>
          <dgm:bulletEnabled val="1"/>
        </dgm:presLayoutVars>
      </dgm:prSet>
      <dgm:spPr/>
    </dgm:pt>
    <dgm:pt modelId="{B308ED3F-AA4C-4BEB-A643-73560FABCEC3}" type="pres">
      <dgm:prSet presAssocID="{E4CEC638-CB9D-4851-B083-7EC4A29AC1CE}" presName="bgRect" presStyleLbl="alignNode1" presStyleIdx="1" presStyleCnt="3"/>
      <dgm:spPr/>
    </dgm:pt>
    <dgm:pt modelId="{004441D5-DBF5-4E9A-8A68-14F0D0AE247C}" type="pres">
      <dgm:prSet presAssocID="{7A0D72C2-38D9-4B66-8CE9-4AA184B50564}" presName="sibTransNodeRect" presStyleLbl="alignNode1" presStyleIdx="1" presStyleCnt="3">
        <dgm:presLayoutVars>
          <dgm:chMax val="0"/>
          <dgm:bulletEnabled val="1"/>
        </dgm:presLayoutVars>
      </dgm:prSet>
      <dgm:spPr/>
    </dgm:pt>
    <dgm:pt modelId="{032B03AD-6E40-411F-BE86-18460051AD9A}" type="pres">
      <dgm:prSet presAssocID="{E4CEC638-CB9D-4851-B083-7EC4A29AC1CE}" presName="nodeRect" presStyleLbl="alignNode1" presStyleIdx="1" presStyleCnt="3">
        <dgm:presLayoutVars>
          <dgm:bulletEnabled val="1"/>
        </dgm:presLayoutVars>
      </dgm:prSet>
      <dgm:spPr/>
    </dgm:pt>
    <dgm:pt modelId="{6FC38CC8-F7ED-4ED8-AD09-8E3B2699ADEF}" type="pres">
      <dgm:prSet presAssocID="{7A0D72C2-38D9-4B66-8CE9-4AA184B50564}" presName="sibTrans" presStyleCnt="0"/>
      <dgm:spPr/>
    </dgm:pt>
    <dgm:pt modelId="{505EA866-32A6-4B4F-8D11-E270C1F7E0C1}" type="pres">
      <dgm:prSet presAssocID="{76D3A753-825E-4513-819A-DDAA295C892A}" presName="compositeNode" presStyleCnt="0">
        <dgm:presLayoutVars>
          <dgm:bulletEnabled val="1"/>
        </dgm:presLayoutVars>
      </dgm:prSet>
      <dgm:spPr/>
    </dgm:pt>
    <dgm:pt modelId="{6EDD667C-1550-4741-B7C3-03901C9C0FBA}" type="pres">
      <dgm:prSet presAssocID="{76D3A753-825E-4513-819A-DDAA295C892A}" presName="bgRect" presStyleLbl="alignNode1" presStyleIdx="2" presStyleCnt="3"/>
      <dgm:spPr/>
    </dgm:pt>
    <dgm:pt modelId="{BBFF953C-11F1-412C-A03A-A784CB9063C3}" type="pres">
      <dgm:prSet presAssocID="{755BDFDF-5AB5-4331-8AB5-4227F18C6B68}" presName="sibTransNodeRect" presStyleLbl="alignNode1" presStyleIdx="2" presStyleCnt="3">
        <dgm:presLayoutVars>
          <dgm:chMax val="0"/>
          <dgm:bulletEnabled val="1"/>
        </dgm:presLayoutVars>
      </dgm:prSet>
      <dgm:spPr/>
    </dgm:pt>
    <dgm:pt modelId="{6730B61C-5BE1-4293-9ED8-504FAF403AAE}" type="pres">
      <dgm:prSet presAssocID="{76D3A753-825E-4513-819A-DDAA295C892A}" presName="nodeRect" presStyleLbl="alignNode1" presStyleIdx="2" presStyleCnt="3">
        <dgm:presLayoutVars>
          <dgm:bulletEnabled val="1"/>
        </dgm:presLayoutVars>
      </dgm:prSet>
      <dgm:spPr/>
    </dgm:pt>
  </dgm:ptLst>
  <dgm:cxnLst>
    <dgm:cxn modelId="{44C07E06-7861-4ECE-ABEA-7793FF7DCAC4}" type="presOf" srcId="{7A0D72C2-38D9-4B66-8CE9-4AA184B50564}" destId="{004441D5-DBF5-4E9A-8A68-14F0D0AE247C}" srcOrd="0" destOrd="0" presId="urn:microsoft.com/office/officeart/2016/7/layout/LinearBlockProcessNumbered"/>
    <dgm:cxn modelId="{877B2C29-54F0-4C36-8817-52D1B9F197B7}" srcId="{D5FCDA9B-514A-4C10-84D2-7ED4B1AF6E5C}" destId="{E4CEC638-CB9D-4851-B083-7EC4A29AC1CE}" srcOrd="1" destOrd="0" parTransId="{66F2A34B-0715-4F13-BD92-0D5C631727AF}" sibTransId="{7A0D72C2-38D9-4B66-8CE9-4AA184B50564}"/>
    <dgm:cxn modelId="{F18D024C-9A51-4792-8AC6-8B40AF8D9506}" srcId="{D5FCDA9B-514A-4C10-84D2-7ED4B1AF6E5C}" destId="{76D3A753-825E-4513-819A-DDAA295C892A}" srcOrd="2" destOrd="0" parTransId="{EDD7502E-9832-430F-9958-F21919F852A8}" sibTransId="{755BDFDF-5AB5-4331-8AB5-4227F18C6B68}"/>
    <dgm:cxn modelId="{6382248D-53E6-4E60-BE0C-5ADBB6818D0D}" type="presOf" srcId="{76D3A753-825E-4513-819A-DDAA295C892A}" destId="{6EDD667C-1550-4741-B7C3-03901C9C0FBA}" srcOrd="0" destOrd="0" presId="urn:microsoft.com/office/officeart/2016/7/layout/LinearBlockProcessNumbered"/>
    <dgm:cxn modelId="{E97B7C92-3A21-4E61-9BD6-9C5C0F241415}" type="presOf" srcId="{755BDFDF-5AB5-4331-8AB5-4227F18C6B68}" destId="{BBFF953C-11F1-412C-A03A-A784CB9063C3}" srcOrd="0" destOrd="0" presId="urn:microsoft.com/office/officeart/2016/7/layout/LinearBlockProcessNumbered"/>
    <dgm:cxn modelId="{E94EA8A1-12BF-47EC-97C0-BD574881CD81}" type="presOf" srcId="{D5FCDA9B-514A-4C10-84D2-7ED4B1AF6E5C}" destId="{392FF972-DE84-4B64-B8E1-D9BC6527E5CF}" srcOrd="0" destOrd="0" presId="urn:microsoft.com/office/officeart/2016/7/layout/LinearBlockProcessNumbered"/>
    <dgm:cxn modelId="{5203D7A4-277F-4BA4-91CA-7B3E46E8F3DD}" srcId="{D5FCDA9B-514A-4C10-84D2-7ED4B1AF6E5C}" destId="{631F5593-395E-46B3-919B-BC132F64C432}" srcOrd="0" destOrd="0" parTransId="{BFDA54B6-682D-4827-8643-77D11C3C560C}" sibTransId="{6AFC46CC-DE0B-4192-9A80-E043A4A94FAF}"/>
    <dgm:cxn modelId="{B60EAEBE-3BD4-4A65-B739-A86513EBEE7A}" type="presOf" srcId="{E4CEC638-CB9D-4851-B083-7EC4A29AC1CE}" destId="{032B03AD-6E40-411F-BE86-18460051AD9A}" srcOrd="1" destOrd="0" presId="urn:microsoft.com/office/officeart/2016/7/layout/LinearBlockProcessNumbered"/>
    <dgm:cxn modelId="{CFB479BF-7D7F-4613-A7D1-29F8FF14F828}" type="presOf" srcId="{E4CEC638-CB9D-4851-B083-7EC4A29AC1CE}" destId="{B308ED3F-AA4C-4BEB-A643-73560FABCEC3}" srcOrd="0" destOrd="0" presId="urn:microsoft.com/office/officeart/2016/7/layout/LinearBlockProcessNumbered"/>
    <dgm:cxn modelId="{29B989CB-A8C6-43A2-99FC-B4EF10B12A3C}" type="presOf" srcId="{76D3A753-825E-4513-819A-DDAA295C892A}" destId="{6730B61C-5BE1-4293-9ED8-504FAF403AAE}" srcOrd="1" destOrd="0" presId="urn:microsoft.com/office/officeart/2016/7/layout/LinearBlockProcessNumbered"/>
    <dgm:cxn modelId="{665089E7-D335-42ED-B917-9F47A0D8E0B1}" type="presOf" srcId="{6AFC46CC-DE0B-4192-9A80-E043A4A94FAF}" destId="{FB26C760-F5E4-41EA-98FE-F1B0A61C778A}" srcOrd="0" destOrd="0" presId="urn:microsoft.com/office/officeart/2016/7/layout/LinearBlockProcessNumbered"/>
    <dgm:cxn modelId="{F3CC9AF1-F75B-4BFE-B093-11B88829BE77}" type="presOf" srcId="{631F5593-395E-46B3-919B-BC132F64C432}" destId="{9C841310-B682-4804-A4FA-9A3936EBA805}" srcOrd="1" destOrd="0" presId="urn:microsoft.com/office/officeart/2016/7/layout/LinearBlockProcessNumbered"/>
    <dgm:cxn modelId="{FDB456F5-0906-4FC8-B7AF-9C890B50557E}" type="presOf" srcId="{631F5593-395E-46B3-919B-BC132F64C432}" destId="{3291597F-9E94-47C5-BD7C-373ED09E3973}" srcOrd="0" destOrd="0" presId="urn:microsoft.com/office/officeart/2016/7/layout/LinearBlockProcessNumbered"/>
    <dgm:cxn modelId="{06045F25-5F61-4616-A240-B9673880C7FA}" type="presParOf" srcId="{392FF972-DE84-4B64-B8E1-D9BC6527E5CF}" destId="{7C92210B-1747-45AB-AFC3-17FB0996C29A}" srcOrd="0" destOrd="0" presId="urn:microsoft.com/office/officeart/2016/7/layout/LinearBlockProcessNumbered"/>
    <dgm:cxn modelId="{94681A32-39E1-4564-BC8D-D7F9BD7FC751}" type="presParOf" srcId="{7C92210B-1747-45AB-AFC3-17FB0996C29A}" destId="{3291597F-9E94-47C5-BD7C-373ED09E3973}" srcOrd="0" destOrd="0" presId="urn:microsoft.com/office/officeart/2016/7/layout/LinearBlockProcessNumbered"/>
    <dgm:cxn modelId="{D25F4C79-CDA7-4974-A221-B3D5298192C6}" type="presParOf" srcId="{7C92210B-1747-45AB-AFC3-17FB0996C29A}" destId="{FB26C760-F5E4-41EA-98FE-F1B0A61C778A}" srcOrd="1" destOrd="0" presId="urn:microsoft.com/office/officeart/2016/7/layout/LinearBlockProcessNumbered"/>
    <dgm:cxn modelId="{6F338B61-905A-4574-9051-B5291A413E38}" type="presParOf" srcId="{7C92210B-1747-45AB-AFC3-17FB0996C29A}" destId="{9C841310-B682-4804-A4FA-9A3936EBA805}" srcOrd="2" destOrd="0" presId="urn:microsoft.com/office/officeart/2016/7/layout/LinearBlockProcessNumbered"/>
    <dgm:cxn modelId="{16193E41-80C7-47E7-BD7B-F7A4472F644E}" type="presParOf" srcId="{392FF972-DE84-4B64-B8E1-D9BC6527E5CF}" destId="{A318325F-EEAB-4D49-9F26-EF7606E82689}" srcOrd="1" destOrd="0" presId="urn:microsoft.com/office/officeart/2016/7/layout/LinearBlockProcessNumbered"/>
    <dgm:cxn modelId="{0D67770D-EABD-4891-84F9-B637F58F5F8C}" type="presParOf" srcId="{392FF972-DE84-4B64-B8E1-D9BC6527E5CF}" destId="{C334B4CB-8D63-401D-B41B-DF30D20A34FE}" srcOrd="2" destOrd="0" presId="urn:microsoft.com/office/officeart/2016/7/layout/LinearBlockProcessNumbered"/>
    <dgm:cxn modelId="{61893D65-F7F3-4DF4-AE0F-8737CE9C9132}" type="presParOf" srcId="{C334B4CB-8D63-401D-B41B-DF30D20A34FE}" destId="{B308ED3F-AA4C-4BEB-A643-73560FABCEC3}" srcOrd="0" destOrd="0" presId="urn:microsoft.com/office/officeart/2016/7/layout/LinearBlockProcessNumbered"/>
    <dgm:cxn modelId="{738C8DD3-A5E4-495E-9081-F57B543B2ACF}" type="presParOf" srcId="{C334B4CB-8D63-401D-B41B-DF30D20A34FE}" destId="{004441D5-DBF5-4E9A-8A68-14F0D0AE247C}" srcOrd="1" destOrd="0" presId="urn:microsoft.com/office/officeart/2016/7/layout/LinearBlockProcessNumbered"/>
    <dgm:cxn modelId="{F616B71B-E48F-4CF7-8B11-86C564F1F5B5}" type="presParOf" srcId="{C334B4CB-8D63-401D-B41B-DF30D20A34FE}" destId="{032B03AD-6E40-411F-BE86-18460051AD9A}" srcOrd="2" destOrd="0" presId="urn:microsoft.com/office/officeart/2016/7/layout/LinearBlockProcessNumbered"/>
    <dgm:cxn modelId="{B0E97908-FE40-4744-9044-AAE6959A42B6}" type="presParOf" srcId="{392FF972-DE84-4B64-B8E1-D9BC6527E5CF}" destId="{6FC38CC8-F7ED-4ED8-AD09-8E3B2699ADEF}" srcOrd="3" destOrd="0" presId="urn:microsoft.com/office/officeart/2016/7/layout/LinearBlockProcessNumbered"/>
    <dgm:cxn modelId="{02EA69D6-DE2B-443F-94B9-8247B140C697}" type="presParOf" srcId="{392FF972-DE84-4B64-B8E1-D9BC6527E5CF}" destId="{505EA866-32A6-4B4F-8D11-E270C1F7E0C1}" srcOrd="4" destOrd="0" presId="urn:microsoft.com/office/officeart/2016/7/layout/LinearBlockProcessNumbered"/>
    <dgm:cxn modelId="{452E9F56-04FF-4C0F-B991-346A9831793D}" type="presParOf" srcId="{505EA866-32A6-4B4F-8D11-E270C1F7E0C1}" destId="{6EDD667C-1550-4741-B7C3-03901C9C0FBA}" srcOrd="0" destOrd="0" presId="urn:microsoft.com/office/officeart/2016/7/layout/LinearBlockProcessNumbered"/>
    <dgm:cxn modelId="{F00D1121-9631-4364-AEB6-94A9FCF42555}" type="presParOf" srcId="{505EA866-32A6-4B4F-8D11-E270C1F7E0C1}" destId="{BBFF953C-11F1-412C-A03A-A784CB9063C3}" srcOrd="1" destOrd="0" presId="urn:microsoft.com/office/officeart/2016/7/layout/LinearBlockProcessNumbered"/>
    <dgm:cxn modelId="{F871EFA9-1D3A-4DE5-8AE4-9A9B3476676B}" type="presParOf" srcId="{505EA866-32A6-4B4F-8D11-E270C1F7E0C1}" destId="{6730B61C-5BE1-4293-9ED8-504FAF403AAE}" srcOrd="2" destOrd="0" presId="urn:microsoft.com/office/officeart/2016/7/layout/LinearBlock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1597F-9E94-47C5-BD7C-373ED09E3973}">
      <dsp:nvSpPr>
        <dsp:cNvPr id="0" name=""/>
        <dsp:cNvSpPr/>
      </dsp:nvSpPr>
      <dsp:spPr>
        <a:xfrm>
          <a:off x="806" y="0"/>
          <a:ext cx="3266926" cy="359155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700" tIns="0" rIns="322700" bIns="330200" numCol="1" spcCol="1270" anchor="t" anchorCtr="0">
          <a:noAutofit/>
        </a:bodyPr>
        <a:lstStyle/>
        <a:p>
          <a:pPr marL="0" lvl="0" indent="0" algn="l" defTabSz="1155700">
            <a:lnSpc>
              <a:spcPct val="90000"/>
            </a:lnSpc>
            <a:spcBef>
              <a:spcPct val="0"/>
            </a:spcBef>
            <a:spcAft>
              <a:spcPct val="35000"/>
            </a:spcAft>
            <a:buNone/>
          </a:pPr>
          <a:r>
            <a:rPr lang="en-US" sz="2600" b="1" kern="1200"/>
            <a:t>Year 1</a:t>
          </a:r>
          <a:r>
            <a:rPr lang="en-US" sz="2600" kern="1200"/>
            <a:t>: Launch and build brand awareness.</a:t>
          </a:r>
        </a:p>
      </dsp:txBody>
      <dsp:txXfrm>
        <a:off x="806" y="1436623"/>
        <a:ext cx="3266926" cy="2154935"/>
      </dsp:txXfrm>
    </dsp:sp>
    <dsp:sp modelId="{FB26C760-F5E4-41EA-98FE-F1B0A61C778A}">
      <dsp:nvSpPr>
        <dsp:cNvPr id="0" name=""/>
        <dsp:cNvSpPr/>
      </dsp:nvSpPr>
      <dsp:spPr>
        <a:xfrm>
          <a:off x="806" y="0"/>
          <a:ext cx="3266926" cy="14366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2700" tIns="165100" rIns="322700"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06" y="0"/>
        <a:ext cx="3266926" cy="1436623"/>
      </dsp:txXfrm>
    </dsp:sp>
    <dsp:sp modelId="{B308ED3F-AA4C-4BEB-A643-73560FABCEC3}">
      <dsp:nvSpPr>
        <dsp:cNvPr id="0" name=""/>
        <dsp:cNvSpPr/>
      </dsp:nvSpPr>
      <dsp:spPr>
        <a:xfrm>
          <a:off x="3529086" y="0"/>
          <a:ext cx="3266926" cy="3591559"/>
        </a:xfrm>
        <a:prstGeom prst="rect">
          <a:avLst/>
        </a:prstGeom>
        <a:solidFill>
          <a:schemeClr val="accent2">
            <a:hueOff val="-343715"/>
            <a:satOff val="2660"/>
            <a:lumOff val="2451"/>
            <a:alphaOff val="0"/>
          </a:schemeClr>
        </a:solidFill>
        <a:ln w="12700" cap="flat" cmpd="sng" algn="ctr">
          <a:solidFill>
            <a:schemeClr val="accent2">
              <a:hueOff val="-343715"/>
              <a:satOff val="2660"/>
              <a:lumOff val="2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700" tIns="0" rIns="322700" bIns="330200" numCol="1" spcCol="1270" anchor="t" anchorCtr="0">
          <a:noAutofit/>
        </a:bodyPr>
        <a:lstStyle/>
        <a:p>
          <a:pPr marL="0" lvl="0" indent="0" algn="l" defTabSz="1155700">
            <a:lnSpc>
              <a:spcPct val="90000"/>
            </a:lnSpc>
            <a:spcBef>
              <a:spcPct val="0"/>
            </a:spcBef>
            <a:spcAft>
              <a:spcPct val="35000"/>
            </a:spcAft>
            <a:buNone/>
          </a:pPr>
          <a:r>
            <a:rPr lang="en-US" sz="2600" b="1" kern="1200"/>
            <a:t>Year 2</a:t>
          </a:r>
          <a:r>
            <a:rPr lang="en-US" sz="2600" kern="1200"/>
            <a:t>: Expand customer base and host high-profile events.</a:t>
          </a:r>
        </a:p>
      </dsp:txBody>
      <dsp:txXfrm>
        <a:off x="3529086" y="1436623"/>
        <a:ext cx="3266926" cy="2154935"/>
      </dsp:txXfrm>
    </dsp:sp>
    <dsp:sp modelId="{004441D5-DBF5-4E9A-8A68-14F0D0AE247C}">
      <dsp:nvSpPr>
        <dsp:cNvPr id="0" name=""/>
        <dsp:cNvSpPr/>
      </dsp:nvSpPr>
      <dsp:spPr>
        <a:xfrm>
          <a:off x="3529086" y="0"/>
          <a:ext cx="3266926" cy="14366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2700" tIns="165100" rIns="322700"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29086" y="0"/>
        <a:ext cx="3266926" cy="1436623"/>
      </dsp:txXfrm>
    </dsp:sp>
    <dsp:sp modelId="{6EDD667C-1550-4741-B7C3-03901C9C0FBA}">
      <dsp:nvSpPr>
        <dsp:cNvPr id="0" name=""/>
        <dsp:cNvSpPr/>
      </dsp:nvSpPr>
      <dsp:spPr>
        <a:xfrm>
          <a:off x="7057367" y="0"/>
          <a:ext cx="3266926" cy="3591559"/>
        </a:xfrm>
        <a:prstGeom prst="rect">
          <a:avLst/>
        </a:prstGeom>
        <a:solidFill>
          <a:schemeClr val="accent2">
            <a:hueOff val="-687429"/>
            <a:satOff val="5320"/>
            <a:lumOff val="4902"/>
            <a:alphaOff val="0"/>
          </a:schemeClr>
        </a:solidFill>
        <a:ln w="12700" cap="flat" cmpd="sng" algn="ctr">
          <a:solidFill>
            <a:schemeClr val="accent2">
              <a:hueOff val="-687429"/>
              <a:satOff val="5320"/>
              <a:lumOff val="4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700" tIns="0" rIns="322700" bIns="330200" numCol="1" spcCol="1270" anchor="t" anchorCtr="0">
          <a:noAutofit/>
        </a:bodyPr>
        <a:lstStyle/>
        <a:p>
          <a:pPr marL="0" lvl="0" indent="0" algn="l" defTabSz="1155700">
            <a:lnSpc>
              <a:spcPct val="90000"/>
            </a:lnSpc>
            <a:spcBef>
              <a:spcPct val="0"/>
            </a:spcBef>
            <a:spcAft>
              <a:spcPct val="35000"/>
            </a:spcAft>
            <a:buNone/>
          </a:pPr>
          <a:r>
            <a:rPr lang="en-US" sz="2600" b="1" kern="1200"/>
            <a:t>Year 3</a:t>
          </a:r>
          <a:r>
            <a:rPr lang="en-US" sz="2600" kern="1200"/>
            <a:t>: Explore additional revenue streams (e.g., franchising, merchandising).</a:t>
          </a:r>
        </a:p>
      </dsp:txBody>
      <dsp:txXfrm>
        <a:off x="7057367" y="1436623"/>
        <a:ext cx="3266926" cy="2154935"/>
      </dsp:txXfrm>
    </dsp:sp>
    <dsp:sp modelId="{BBFF953C-11F1-412C-A03A-A784CB9063C3}">
      <dsp:nvSpPr>
        <dsp:cNvPr id="0" name=""/>
        <dsp:cNvSpPr/>
      </dsp:nvSpPr>
      <dsp:spPr>
        <a:xfrm>
          <a:off x="7057367" y="0"/>
          <a:ext cx="3266926" cy="14366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2700" tIns="165100" rIns="322700"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057367" y="0"/>
        <a:ext cx="3266926" cy="1436623"/>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1ECF3B-CC8E-4B94-9576-B546EDB03665}" type="datetimeFigureOut">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6B25E-1C6C-43FB-AF06-FBEAAC77BEA4}" type="slidenum">
              <a:t>‹#›</a:t>
            </a:fld>
            <a:endParaRPr lang="en-US"/>
          </a:p>
        </p:txBody>
      </p:sp>
    </p:spTree>
    <p:extLst>
      <p:ext uri="{BB962C8B-B14F-4D97-AF65-F5344CB8AC3E}">
        <p14:creationId xmlns:p14="http://schemas.microsoft.com/office/powerpoint/2010/main" val="1204029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presentation for the Scoreboard Lounge. My name is Leon Middleton, and I am excited to share this business plan with you. The Scoreboard Lounge is a luxury sports bar and lounge that combines an upscale atmosphere with premium dining, innovative entertainment options, and a community-focused experience. Thank you for taking the time to join me.</a:t>
            </a:r>
          </a:p>
        </p:txBody>
      </p:sp>
      <p:sp>
        <p:nvSpPr>
          <p:cNvPr id="4" name="Slide Number Placeholder 3"/>
          <p:cNvSpPr>
            <a:spLocks noGrp="1"/>
          </p:cNvSpPr>
          <p:nvPr>
            <p:ph type="sldNum" sz="quarter" idx="5"/>
          </p:nvPr>
        </p:nvSpPr>
        <p:spPr/>
        <p:txBody>
          <a:bodyPr/>
          <a:lstStyle/>
          <a:p>
            <a:fld id="{4086B25E-1C6C-43FB-AF06-FBEAAC77BEA4}" type="slidenum">
              <a:t>1</a:t>
            </a:fld>
            <a:endParaRPr lang="en-US"/>
          </a:p>
        </p:txBody>
      </p:sp>
    </p:spTree>
    <p:extLst>
      <p:ext uri="{BB962C8B-B14F-4D97-AF65-F5344CB8AC3E}">
        <p14:creationId xmlns:p14="http://schemas.microsoft.com/office/powerpoint/2010/main" val="1291640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make this vision a reality, we are seeking $1,100,000 in equity investment. These funds will be strategically allocated to facility enhancements, essential operational costs, and marketing initiatives aimed at building our customer base and driving revenue growth.</a:t>
            </a:r>
          </a:p>
          <a:p>
            <a:r>
              <a:rPr lang="en-US"/>
              <a:t>We are offering investors an attractive opportunity with a potential annual return of 30% to 50% over the first three years. This funding will provide the foundation we need to establish the Scoreboard Lounge as the premier destination for luxury sports entertainment in our market.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086B25E-1C6C-43FB-AF06-FBEAAC77BEA4}" type="slidenum">
              <a:t>10</a:t>
            </a:fld>
            <a:endParaRPr lang="en-US"/>
          </a:p>
        </p:txBody>
      </p:sp>
    </p:spTree>
    <p:extLst>
      <p:ext uri="{BB962C8B-B14F-4D97-AF65-F5344CB8AC3E}">
        <p14:creationId xmlns:p14="http://schemas.microsoft.com/office/powerpoint/2010/main" val="3501964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Scoreboard Lounge presents a compelling investment opportunity with clear growth potential.</a:t>
            </a:r>
          </a:p>
          <a:p>
            <a:r>
              <a:rPr lang="en-US"/>
              <a:t>By Year 3, we project a profit of $1,533,288, with impressive revenue growth rates of 1807% in Year 1, 1052% in Year 2, and 1581% in Year 3.</a:t>
            </a:r>
          </a:p>
          <a:p>
            <a:r>
              <a:rPr lang="en-US"/>
              <a:t>Our focus on key performance indicators ensures a strong operational foundation. We aim to achieve a repeat customer rate of 50% by Year 2 and maintain marketing expenses below 10% of revenue by Year 3.</a:t>
            </a:r>
          </a:p>
          <a:p>
            <a:r>
              <a:rPr lang="en-US"/>
              <a:t>For investors, we’re offering several exit strategies, including potential resale, franchising opportunities, or even a public offering. With these plans in place, we’re confident that the Scoreboard Lounge is positioned for long-term success.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086B25E-1C6C-43FB-AF06-FBEAAC77BEA4}" type="slidenum">
              <a:t>11</a:t>
            </a:fld>
            <a:endParaRPr lang="en-US"/>
          </a:p>
        </p:txBody>
      </p:sp>
    </p:spTree>
    <p:extLst>
      <p:ext uri="{BB962C8B-B14F-4D97-AF65-F5344CB8AC3E}">
        <p14:creationId xmlns:p14="http://schemas.microsoft.com/office/powerpoint/2010/main" val="1839982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taking the time to learn about the Scoreboard Lounge. As you’ve seen, we have a clear vision, a strong financial strategy, and a focused plan to deliver a unique and profitable sports entertainment experience.</a:t>
            </a:r>
          </a:p>
          <a:p>
            <a:r>
              <a:rPr lang="en-US"/>
              <a:t>We believe this is a tremendous opportunity for investors to be part of an innovative concept with significant growth potential and substantial returns.</a:t>
            </a:r>
          </a:p>
          <a:p>
            <a:r>
              <a:rPr lang="en-US"/>
              <a:t>Your support will help us bring the Scoreboard Lounge to life and redefine the luxury sports bar experience for our target market.</a:t>
            </a:r>
          </a:p>
          <a:p>
            <a:r>
              <a:rPr lang="en-US"/>
              <a:t>We appreciate your attention and look forward to the opportunity to collaborate and answer any questions you may have. 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086B25E-1C6C-43FB-AF06-FBEAAC77BEA4}" type="slidenum">
              <a:t>12</a:t>
            </a:fld>
            <a:endParaRPr lang="en-US"/>
          </a:p>
        </p:txBody>
      </p:sp>
    </p:spTree>
    <p:extLst>
      <p:ext uri="{BB962C8B-B14F-4D97-AF65-F5344CB8AC3E}">
        <p14:creationId xmlns:p14="http://schemas.microsoft.com/office/powerpoint/2010/main" val="222265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a growing demand for unique, upscale social spaces where sports enthusiasts can enjoy premium services and experiences. Many traditional sports bars fail to cater to customers looking for luxury and personalization. The Scoreboard Lounge fills this gap by creating an environment that blends high-end dining, state-of-the-art entertainment, and a modern, immersive sports-viewing experience.</a:t>
            </a:r>
          </a:p>
        </p:txBody>
      </p:sp>
      <p:sp>
        <p:nvSpPr>
          <p:cNvPr id="4" name="Slide Number Placeholder 3"/>
          <p:cNvSpPr>
            <a:spLocks noGrp="1"/>
          </p:cNvSpPr>
          <p:nvPr>
            <p:ph type="sldNum" sz="quarter" idx="5"/>
          </p:nvPr>
        </p:nvSpPr>
        <p:spPr/>
        <p:txBody>
          <a:bodyPr/>
          <a:lstStyle/>
          <a:p>
            <a:fld id="{4086B25E-1C6C-43FB-AF06-FBEAAC77BEA4}" type="slidenum">
              <a:t>2</a:t>
            </a:fld>
            <a:endParaRPr lang="en-US"/>
          </a:p>
        </p:txBody>
      </p:sp>
    </p:spTree>
    <p:extLst>
      <p:ext uri="{BB962C8B-B14F-4D97-AF65-F5344CB8AC3E}">
        <p14:creationId xmlns:p14="http://schemas.microsoft.com/office/powerpoint/2010/main" val="1936348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Scoreboard Lounge is designed to redefine the sports bar experience. We offer a luxurious space with high-quality food and beverages, exclusive seating options, and interactive experiences like live sports trivia and VIP viewing suites. Our focus is on delivering exceptional customer service and creating a welcoming environment where fans can connect, celebrate, and enjoy sports in style.</a:t>
            </a:r>
          </a:p>
        </p:txBody>
      </p:sp>
      <p:sp>
        <p:nvSpPr>
          <p:cNvPr id="4" name="Slide Number Placeholder 3"/>
          <p:cNvSpPr>
            <a:spLocks noGrp="1"/>
          </p:cNvSpPr>
          <p:nvPr>
            <p:ph type="sldNum" sz="quarter" idx="5"/>
          </p:nvPr>
        </p:nvSpPr>
        <p:spPr/>
        <p:txBody>
          <a:bodyPr/>
          <a:lstStyle/>
          <a:p>
            <a:fld id="{4086B25E-1C6C-43FB-AF06-FBEAAC77BEA4}" type="slidenum">
              <a:t>3</a:t>
            </a:fld>
            <a:endParaRPr lang="en-US"/>
          </a:p>
        </p:txBody>
      </p:sp>
    </p:spTree>
    <p:extLst>
      <p:ext uri="{BB962C8B-B14F-4D97-AF65-F5344CB8AC3E}">
        <p14:creationId xmlns:p14="http://schemas.microsoft.com/office/powerpoint/2010/main" val="155166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target market consists of sports fans aged 25 to 54 who appreciate premium services and are willing to pay for a superior experience. This includes professionals, corporate groups, and affluent millennials who value socializing in an upscale setting. According to market research, the U.S. sports bar industry generates over $30 billion annually, presenting a significant growth opportunity for our concept.</a:t>
            </a:r>
          </a:p>
        </p:txBody>
      </p:sp>
      <p:sp>
        <p:nvSpPr>
          <p:cNvPr id="4" name="Slide Number Placeholder 3"/>
          <p:cNvSpPr>
            <a:spLocks noGrp="1"/>
          </p:cNvSpPr>
          <p:nvPr>
            <p:ph type="sldNum" sz="quarter" idx="5"/>
          </p:nvPr>
        </p:nvSpPr>
        <p:spPr/>
        <p:txBody>
          <a:bodyPr/>
          <a:lstStyle/>
          <a:p>
            <a:fld id="{4086B25E-1C6C-43FB-AF06-FBEAAC77BEA4}" type="slidenum">
              <a:t>4</a:t>
            </a:fld>
            <a:endParaRPr lang="en-US"/>
          </a:p>
        </p:txBody>
      </p:sp>
    </p:spTree>
    <p:extLst>
      <p:ext uri="{BB962C8B-B14F-4D97-AF65-F5344CB8AC3E}">
        <p14:creationId xmlns:p14="http://schemas.microsoft.com/office/powerpoint/2010/main" val="251798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are many sports bars in the market, most focus on traditional environments with limited differentiation. Competitors like local sports bars and national chains fail to cater to the premium segment. The Scoreboard Lounge stands out with its luxurious design, personalized customer experiences, and exclusive offerings like specialty cocktails and private viewing areas, giving us a strong competitive edge.</a:t>
            </a:r>
          </a:p>
        </p:txBody>
      </p:sp>
      <p:sp>
        <p:nvSpPr>
          <p:cNvPr id="4" name="Slide Number Placeholder 3"/>
          <p:cNvSpPr>
            <a:spLocks noGrp="1"/>
          </p:cNvSpPr>
          <p:nvPr>
            <p:ph type="sldNum" sz="quarter" idx="5"/>
          </p:nvPr>
        </p:nvSpPr>
        <p:spPr/>
        <p:txBody>
          <a:bodyPr/>
          <a:lstStyle/>
          <a:p>
            <a:fld id="{4086B25E-1C6C-43FB-AF06-FBEAAC77BEA4}" type="slidenum">
              <a:t>5</a:t>
            </a:fld>
            <a:endParaRPr lang="en-US"/>
          </a:p>
        </p:txBody>
      </p:sp>
    </p:spTree>
    <p:extLst>
      <p:ext uri="{BB962C8B-B14F-4D97-AF65-F5344CB8AC3E}">
        <p14:creationId xmlns:p14="http://schemas.microsoft.com/office/powerpoint/2010/main" val="3973076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team consists of experienced professionals in hospitality, event management, and marketing. Together, we bring the expertise needed to manage operations effectively and deliver a top-tier customer experience. The Scoreboard Lounge will operate from a state-of-the-art facility that includes high-end audiovisual systems, comfortable seating, and a modern kitchen to support our premium menu offerings.</a:t>
            </a:r>
          </a:p>
        </p:txBody>
      </p:sp>
      <p:sp>
        <p:nvSpPr>
          <p:cNvPr id="4" name="Slide Number Placeholder 3"/>
          <p:cNvSpPr>
            <a:spLocks noGrp="1"/>
          </p:cNvSpPr>
          <p:nvPr>
            <p:ph type="sldNum" sz="quarter" idx="5"/>
          </p:nvPr>
        </p:nvSpPr>
        <p:spPr/>
        <p:txBody>
          <a:bodyPr/>
          <a:lstStyle/>
          <a:p>
            <a:fld id="{4086B25E-1C6C-43FB-AF06-FBEAAC77BEA4}" type="slidenum">
              <a:t>6</a:t>
            </a:fld>
            <a:endParaRPr lang="en-US"/>
          </a:p>
        </p:txBody>
      </p:sp>
    </p:spTree>
    <p:extLst>
      <p:ext uri="{BB962C8B-B14F-4D97-AF65-F5344CB8AC3E}">
        <p14:creationId xmlns:p14="http://schemas.microsoft.com/office/powerpoint/2010/main" val="36493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marketing strategy focuses on creating brand awareness and driving customer engagement through a combination of digital marketing, local partnerships, and events. Key tactics include targeted social media ads, influencer collaborations, and exclusive events like grand openings and themed game nights. Success will be measured through key performance indicators, including customer retention rates, sales growth, and marketing ROI.</a:t>
            </a:r>
          </a:p>
        </p:txBody>
      </p:sp>
      <p:sp>
        <p:nvSpPr>
          <p:cNvPr id="4" name="Slide Number Placeholder 3"/>
          <p:cNvSpPr>
            <a:spLocks noGrp="1"/>
          </p:cNvSpPr>
          <p:nvPr>
            <p:ph type="sldNum" sz="quarter" idx="5"/>
          </p:nvPr>
        </p:nvSpPr>
        <p:spPr/>
        <p:txBody>
          <a:bodyPr/>
          <a:lstStyle/>
          <a:p>
            <a:fld id="{4086B25E-1C6C-43FB-AF06-FBEAAC77BEA4}" type="slidenum">
              <a:t>7</a:t>
            </a:fld>
            <a:endParaRPr lang="en-US"/>
          </a:p>
        </p:txBody>
      </p:sp>
    </p:spTree>
    <p:extLst>
      <p:ext uri="{BB962C8B-B14F-4D97-AF65-F5344CB8AC3E}">
        <p14:creationId xmlns:p14="http://schemas.microsoft.com/office/powerpoint/2010/main" val="3438446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outlined a clear timeline to bring the Scoreboard Lounge to market. Initial funding and renovations are expected to be completed within the first six months. By the end of Year 1, we aim to establish a loyal customer base through strategic marketing campaigns. By Year 3, we project profitability and plan to explore expansion opportunities, including franchising and additional locations.</a:t>
            </a:r>
          </a:p>
        </p:txBody>
      </p:sp>
      <p:sp>
        <p:nvSpPr>
          <p:cNvPr id="4" name="Slide Number Placeholder 3"/>
          <p:cNvSpPr>
            <a:spLocks noGrp="1"/>
          </p:cNvSpPr>
          <p:nvPr>
            <p:ph type="sldNum" sz="quarter" idx="5"/>
          </p:nvPr>
        </p:nvSpPr>
        <p:spPr/>
        <p:txBody>
          <a:bodyPr/>
          <a:lstStyle/>
          <a:p>
            <a:fld id="{4086B25E-1C6C-43FB-AF06-FBEAAC77BEA4}" type="slidenum">
              <a:t>8</a:t>
            </a:fld>
            <a:endParaRPr lang="en-US"/>
          </a:p>
        </p:txBody>
      </p:sp>
    </p:spTree>
    <p:extLst>
      <p:ext uri="{BB962C8B-B14F-4D97-AF65-F5344CB8AC3E}">
        <p14:creationId xmlns:p14="http://schemas.microsoft.com/office/powerpoint/2010/main" val="3168380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financial plan for the Scoreboard Lounge outlines our expected investment needs, revenue projections, and profitability milestones.</a:t>
            </a:r>
          </a:p>
          <a:p>
            <a:r>
              <a:rPr lang="en-US"/>
              <a:t>We anticipate start-up costs of $1,121,076, which cover facility renovations, licensing, initial inventory for premium beverages and snacks, and the launch of strategic marketing campaigns.</a:t>
            </a:r>
          </a:p>
          <a:p>
            <a:r>
              <a:rPr lang="en-US"/>
              <a:t>In Year 1, we expect net sales of $57,727, resulting in a gross profit of $28,572. However, initial expenses of $1,024,934 will yield a loss of $996,363 as we establish our brand and operations.</a:t>
            </a:r>
          </a:p>
          <a:p>
            <a:r>
              <a:rPr lang="en-US"/>
              <a:t>By Year 2, net sales will grow to $131,825, with a gross profit of $72,616, though we still anticipate a loss of $1,142,555 as we continue scaling.</a:t>
            </a:r>
          </a:p>
          <a:p>
            <a:r>
              <a:rPr lang="en-US"/>
              <a:t>Our turning point will occur in Year 3, where projected net sales are $1,623,142, with a gross profit of $891,142. After expenses, this will lead to a profit of $1,533,288, marking our first profitable year.</a:t>
            </a:r>
          </a:p>
          <a:p>
            <a:r>
              <a:rPr lang="en-US"/>
              <a:t>Our financial goals are clear: to achieve profitability by Year 3 while maintaining sustainable growth.</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086B25E-1C6C-43FB-AF06-FBEAAC77BEA4}" type="slidenum">
              <a:t>9</a:t>
            </a:fld>
            <a:endParaRPr lang="en-US"/>
          </a:p>
        </p:txBody>
      </p:sp>
    </p:spTree>
    <p:extLst>
      <p:ext uri="{BB962C8B-B14F-4D97-AF65-F5344CB8AC3E}">
        <p14:creationId xmlns:p14="http://schemas.microsoft.com/office/powerpoint/2010/main" val="106934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dirty="0"/>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4" y="4612942"/>
            <a:ext cx="7276733" cy="1181683"/>
          </a:xfrm>
        </p:spPr>
        <p:txBody>
          <a:bodyPr>
            <a:normAutofit/>
          </a:bodyPr>
          <a:lstStyle>
            <a:lvl1pPr marL="0" indent="0" algn="l">
              <a:buNone/>
              <a:defRPr sz="18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1/26/2025</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124409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1/26/2025</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03863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0" y="876299"/>
            <a:ext cx="2628900" cy="5181601"/>
          </a:xfrm>
        </p:spPr>
        <p:txBody>
          <a:bodyPr vert="eaVert" anchor="b"/>
          <a:lstStyle/>
          <a:p>
            <a:r>
              <a:rPr lang="en-US" dirty="0"/>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0" y="876299"/>
            <a:ext cx="7734300" cy="51816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1/26/2025</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006287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1/26/2025</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189082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299"/>
            <a:ext cx="7876722" cy="3713165"/>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0" y="4746170"/>
            <a:ext cx="6781301" cy="1048455"/>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1/26/2025</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276414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4" y="2080517"/>
            <a:ext cx="4970124" cy="39773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1/26/2025</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63386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8" y="571955"/>
            <a:ext cx="10441236" cy="1398359"/>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2"/>
            <a:ext cx="5007110"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0"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5" y="1983242"/>
            <a:ext cx="5031769"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5" y="2813959"/>
            <a:ext cx="5031769"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1/26/2025</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956008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59" y="895440"/>
            <a:ext cx="10138451" cy="1832349"/>
          </a:xfrm>
        </p:spPr>
        <p:txBody>
          <a:bodyPr anchor="t">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1/26/2025</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810373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1/26/2025</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797631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0" cy="1479551"/>
          </a:xfrm>
        </p:spPr>
        <p:txBody>
          <a:bodyPr anchor="t">
            <a:normAutofit/>
          </a:bodyPr>
          <a:lstStyle>
            <a:lvl1pPr>
              <a:lnSpc>
                <a:spcPct val="110000"/>
              </a:lnSpc>
              <a:defRPr sz="2400" cap="all" spc="4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6" y="876300"/>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89" y="2666144"/>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1/26/2025</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970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89" y="989314"/>
            <a:ext cx="3046409" cy="1487185"/>
          </a:xfrm>
        </p:spPr>
        <p:txBody>
          <a:bodyPr anchor="t">
            <a:normAutofit/>
          </a:bodyPr>
          <a:lstStyle>
            <a:lvl1pPr>
              <a:lnSpc>
                <a:spcPct val="110000"/>
              </a:lnSpc>
              <a:defRPr sz="2400" cap="all" spc="300" baseline="0"/>
            </a:lvl1pPr>
          </a:lstStyle>
          <a:p>
            <a:r>
              <a:rPr lang="en-US" dirty="0"/>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4" y="876300"/>
            <a:ext cx="5943596"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89" y="2666143"/>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1/26/2025</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229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58" y="2065984"/>
            <a:ext cx="10427841" cy="39032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8" y="6356350"/>
            <a:ext cx="3361362" cy="365125"/>
          </a:xfrm>
          <a:prstGeom prst="rect">
            <a:avLst/>
          </a:prstGeom>
        </p:spPr>
        <p:txBody>
          <a:bodyPr vert="horz" lIns="91440" tIns="45720" rIns="91440" bIns="45720" rtlCol="0" anchor="ctr"/>
          <a:lstStyle>
            <a:lvl1pPr algn="r">
              <a:defRPr sz="900">
                <a:solidFill>
                  <a:schemeClr val="tx2"/>
                </a:solidFill>
              </a:defRPr>
            </a:lvl1pPr>
          </a:lstStyle>
          <a:p>
            <a:fld id="{326951E3-958F-4611-B170-D081BA0250F9}" type="datetimeFigureOut">
              <a:rPr lang="en-US" smtClean="0"/>
              <a:pPr/>
              <a:t>1/26/2025</a:t>
            </a:fld>
            <a:endParaRPr lang="en-US" dirty="0"/>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0"/>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0"/>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a:t>
            </a:fld>
            <a:endParaRPr lang="en-US" dirty="0"/>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23589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1.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C10BD4-F3F8-4089-8DB0-71FB15FD9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09811" y="1161232"/>
            <a:ext cx="5291275" cy="2485479"/>
          </a:xfrm>
        </p:spPr>
        <p:txBody>
          <a:bodyPr anchor="b">
            <a:normAutofit/>
          </a:bodyPr>
          <a:lstStyle/>
          <a:p>
            <a:pPr>
              <a:lnSpc>
                <a:spcPct val="90000"/>
              </a:lnSpc>
            </a:pPr>
            <a:r>
              <a:rPr lang="en-US" sz="4100" dirty="0">
                <a:latin typeface="Times New Roman"/>
                <a:cs typeface="Times New Roman"/>
              </a:rPr>
              <a:t>Scoreboard Lounge</a:t>
            </a:r>
            <a:br>
              <a:rPr lang="en-US" sz="4100" dirty="0">
                <a:latin typeface="Times New Roman"/>
              </a:rPr>
            </a:br>
            <a:r>
              <a:rPr lang="en-US" sz="1400" dirty="0">
                <a:latin typeface="Times New Roman"/>
                <a:ea typeface="+mj-lt"/>
                <a:cs typeface="+mj-lt"/>
              </a:rPr>
              <a:t>"A premier destination for sports, dining, and entertainment"</a:t>
            </a:r>
            <a:endParaRPr lang="en-US" sz="1400" dirty="0">
              <a:latin typeface="Times New Roman"/>
              <a:cs typeface="Times New Roman"/>
            </a:endParaRPr>
          </a:p>
        </p:txBody>
      </p:sp>
      <p:sp>
        <p:nvSpPr>
          <p:cNvPr id="3" name="Subtitle 2"/>
          <p:cNvSpPr>
            <a:spLocks noGrp="1"/>
          </p:cNvSpPr>
          <p:nvPr>
            <p:ph type="subTitle" idx="1"/>
          </p:nvPr>
        </p:nvSpPr>
        <p:spPr>
          <a:xfrm>
            <a:off x="5907153" y="5022360"/>
            <a:ext cx="3694048" cy="1137107"/>
          </a:xfrm>
        </p:spPr>
        <p:txBody>
          <a:bodyPr vert="horz" lIns="91440" tIns="45720" rIns="91440" bIns="45720" rtlCol="0" anchor="b">
            <a:normAutofit/>
          </a:bodyPr>
          <a:lstStyle/>
          <a:p>
            <a:r>
              <a:rPr lang="en-US" dirty="0">
                <a:latin typeface="Times New Roman"/>
                <a:cs typeface="Times New Roman"/>
              </a:rPr>
              <a:t>By: Leon Middleton</a:t>
            </a:r>
          </a:p>
        </p:txBody>
      </p:sp>
      <p:pic>
        <p:nvPicPr>
          <p:cNvPr id="4" name="Picture 3" descr="A scoreboard with a ball and a star&#10;&#10;Description automatically generated">
            <a:extLst>
              <a:ext uri="{FF2B5EF4-FFF2-40B4-BE49-F238E27FC236}">
                <a16:creationId xmlns:a16="http://schemas.microsoft.com/office/drawing/2014/main" id="{D086D22C-D44D-B294-AC53-E57B969ACD36}"/>
              </a:ext>
            </a:extLst>
          </p:cNvPr>
          <p:cNvPicPr>
            <a:picLocks noChangeAspect="1"/>
          </p:cNvPicPr>
          <p:nvPr/>
        </p:nvPicPr>
        <p:blipFill>
          <a:blip r:embed="rId5"/>
          <a:stretch>
            <a:fillRect/>
          </a:stretch>
        </p:blipFill>
        <p:spPr>
          <a:xfrm>
            <a:off x="916052" y="1621559"/>
            <a:ext cx="3700335" cy="3691084"/>
          </a:xfrm>
          <a:prstGeom prst="rect">
            <a:avLst/>
          </a:prstGeom>
        </p:spPr>
      </p:pic>
      <p:cxnSp>
        <p:nvCxnSpPr>
          <p:cNvPr id="11" name="Straight Connector 10">
            <a:extLst>
              <a:ext uri="{FF2B5EF4-FFF2-40B4-BE49-F238E27FC236}">
                <a16:creationId xmlns:a16="http://schemas.microsoft.com/office/drawing/2014/main" id="{7476E355-DC49-4AFB-88DE-62B854B9B3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000" y="4003443"/>
            <a:ext cx="0" cy="2054457"/>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Video 6">
            <a:hlinkClick r:id="" action="ppaction://media"/>
            <a:extLst>
              <a:ext uri="{FF2B5EF4-FFF2-40B4-BE49-F238E27FC236}">
                <a16:creationId xmlns:a16="http://schemas.microsoft.com/office/drawing/2014/main" id="{F2F67980-7CF1-28EE-2F6B-6FAE8AD3CCB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3529" r="2352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Tm="22794"/>
    </mc:Choice>
    <mc:Fallback xmlns="">
      <p:transition spd="slow" advTm="22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431EB-92B1-2AB8-17DF-9854E3A2918C}"/>
              </a:ext>
            </a:extLst>
          </p:cNvPr>
          <p:cNvSpPr>
            <a:spLocks noGrp="1"/>
          </p:cNvSpPr>
          <p:nvPr>
            <p:ph type="title"/>
          </p:nvPr>
        </p:nvSpPr>
        <p:spPr/>
        <p:txBody>
          <a:bodyPr/>
          <a:lstStyle/>
          <a:p>
            <a:pPr algn="ctr"/>
            <a:r>
              <a:rPr lang="en-US">
                <a:ea typeface="+mj-lt"/>
                <a:cs typeface="+mj-lt"/>
              </a:rPr>
              <a:t>Funding</a:t>
            </a:r>
            <a:endParaRPr lang="en-US"/>
          </a:p>
        </p:txBody>
      </p:sp>
      <p:sp>
        <p:nvSpPr>
          <p:cNvPr id="3" name="Content Placeholder 2">
            <a:extLst>
              <a:ext uri="{FF2B5EF4-FFF2-40B4-BE49-F238E27FC236}">
                <a16:creationId xmlns:a16="http://schemas.microsoft.com/office/drawing/2014/main" id="{4B26910B-C1AB-A32E-C0A9-384A6EEBFC25}"/>
              </a:ext>
            </a:extLst>
          </p:cNvPr>
          <p:cNvSpPr>
            <a:spLocks noGrp="1"/>
          </p:cNvSpPr>
          <p:nvPr>
            <p:ph idx="1"/>
          </p:nvPr>
        </p:nvSpPr>
        <p:spPr/>
        <p:txBody>
          <a:bodyPr vert="horz" lIns="91440" tIns="45720" rIns="91440" bIns="45720" rtlCol="0" anchor="t">
            <a:normAutofit lnSpcReduction="10000"/>
          </a:bodyPr>
          <a:lstStyle/>
          <a:p>
            <a:r>
              <a:rPr lang="en-US" b="1">
                <a:ea typeface="+mn-lt"/>
                <a:cs typeface="+mn-lt"/>
              </a:rPr>
              <a:t>Investment Ask:</a:t>
            </a:r>
            <a:endParaRPr lang="en-US"/>
          </a:p>
          <a:p>
            <a:r>
              <a:rPr lang="en-US">
                <a:ea typeface="+mn-lt"/>
                <a:cs typeface="+mn-lt"/>
              </a:rPr>
              <a:t>Total financing required: </a:t>
            </a:r>
            <a:r>
              <a:rPr lang="en-US" b="1">
                <a:ea typeface="+mn-lt"/>
                <a:cs typeface="+mn-lt"/>
              </a:rPr>
              <a:t>$1,100,000</a:t>
            </a:r>
            <a:r>
              <a:rPr lang="en-US">
                <a:ea typeface="+mn-lt"/>
                <a:cs typeface="+mn-lt"/>
              </a:rPr>
              <a:t> (equity investment).</a:t>
            </a:r>
            <a:endParaRPr lang="en-US"/>
          </a:p>
          <a:p>
            <a:r>
              <a:rPr lang="en-US" b="1">
                <a:ea typeface="+mn-lt"/>
                <a:cs typeface="+mn-lt"/>
              </a:rPr>
              <a:t>Use of Funds:</a:t>
            </a:r>
            <a:endParaRPr lang="en-US"/>
          </a:p>
          <a:p>
            <a:r>
              <a:rPr lang="en-US">
                <a:ea typeface="+mn-lt"/>
                <a:cs typeface="+mn-lt"/>
              </a:rPr>
              <a:t>Facility enhancements, licensing, and equipment.</a:t>
            </a:r>
            <a:endParaRPr lang="en-US"/>
          </a:p>
          <a:p>
            <a:r>
              <a:rPr lang="en-US">
                <a:ea typeface="+mn-lt"/>
                <a:cs typeface="+mn-lt"/>
              </a:rPr>
              <a:t>Marketing campaigns to drive brand awareness and customer acquisition.</a:t>
            </a:r>
            <a:endParaRPr lang="en-US"/>
          </a:p>
          <a:p>
            <a:r>
              <a:rPr lang="en-US">
                <a:ea typeface="+mn-lt"/>
                <a:cs typeface="+mn-lt"/>
              </a:rPr>
              <a:t>Scaling operations to reach profitability by Year 3.</a:t>
            </a:r>
            <a:endParaRPr lang="en-US"/>
          </a:p>
          <a:p>
            <a:r>
              <a:rPr lang="en-US" b="1">
                <a:ea typeface="+mn-lt"/>
                <a:cs typeface="+mn-lt"/>
              </a:rPr>
              <a:t>Investor Opportunity:</a:t>
            </a:r>
            <a:endParaRPr lang="en-US"/>
          </a:p>
          <a:p>
            <a:r>
              <a:rPr lang="en-US">
                <a:ea typeface="+mn-lt"/>
                <a:cs typeface="+mn-lt"/>
              </a:rPr>
              <a:t>Offering </a:t>
            </a:r>
            <a:r>
              <a:rPr lang="en-US" b="1">
                <a:ea typeface="+mn-lt"/>
                <a:cs typeface="+mn-lt"/>
              </a:rPr>
              <a:t>30%-50% annual return</a:t>
            </a:r>
            <a:r>
              <a:rPr lang="en-US">
                <a:ea typeface="+mn-lt"/>
                <a:cs typeface="+mn-lt"/>
              </a:rPr>
              <a:t> over the first three years.</a:t>
            </a:r>
            <a:endParaRPr lang="en-US"/>
          </a:p>
          <a:p>
            <a:endParaRPr lang="en-US" dirty="0"/>
          </a:p>
        </p:txBody>
      </p:sp>
      <p:pic>
        <p:nvPicPr>
          <p:cNvPr id="17" name="Video 16">
            <a:hlinkClick r:id="" action="ppaction://media"/>
            <a:extLst>
              <a:ext uri="{FF2B5EF4-FFF2-40B4-BE49-F238E27FC236}">
                <a16:creationId xmlns:a16="http://schemas.microsoft.com/office/drawing/2014/main" id="{19AD40F4-D702-191A-F629-501947A1B12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3529" r="2352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748555"/>
      </p:ext>
    </p:extLst>
  </p:cSld>
  <p:clrMapOvr>
    <a:masterClrMapping/>
  </p:clrMapOvr>
  <mc:AlternateContent xmlns:mc="http://schemas.openxmlformats.org/markup-compatibility/2006" xmlns:p14="http://schemas.microsoft.com/office/powerpoint/2010/main">
    <mc:Choice Requires="p14">
      <p:transition spd="slow" p14:dur="2000" advTm="36049"/>
    </mc:Choice>
    <mc:Fallback xmlns="">
      <p:transition spd="slow" advTm="3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EDA19-F635-ECBA-88A1-52EA5236E8DF}"/>
              </a:ext>
            </a:extLst>
          </p:cNvPr>
          <p:cNvSpPr>
            <a:spLocks noGrp="1"/>
          </p:cNvSpPr>
          <p:nvPr>
            <p:ph type="title"/>
          </p:nvPr>
        </p:nvSpPr>
        <p:spPr/>
        <p:txBody>
          <a:bodyPr/>
          <a:lstStyle/>
          <a:p>
            <a:pPr algn="ctr"/>
            <a:r>
              <a:rPr lang="en-US">
                <a:ea typeface="+mj-lt"/>
                <a:cs typeface="+mj-lt"/>
              </a:rPr>
              <a:t>Investment Opportunity</a:t>
            </a:r>
            <a:endParaRPr lang="en-US"/>
          </a:p>
        </p:txBody>
      </p:sp>
      <p:sp>
        <p:nvSpPr>
          <p:cNvPr id="3" name="Content Placeholder 2">
            <a:extLst>
              <a:ext uri="{FF2B5EF4-FFF2-40B4-BE49-F238E27FC236}">
                <a16:creationId xmlns:a16="http://schemas.microsoft.com/office/drawing/2014/main" id="{6F98F2A1-F868-29A9-3147-8E3856CA9EE9}"/>
              </a:ext>
            </a:extLst>
          </p:cNvPr>
          <p:cNvSpPr>
            <a:spLocks noGrp="1"/>
          </p:cNvSpPr>
          <p:nvPr>
            <p:ph idx="1"/>
          </p:nvPr>
        </p:nvSpPr>
        <p:spPr/>
        <p:txBody>
          <a:bodyPr vert="horz" lIns="91440" tIns="45720" rIns="91440" bIns="45720" rtlCol="0" anchor="t">
            <a:normAutofit fontScale="92500" lnSpcReduction="20000"/>
          </a:bodyPr>
          <a:lstStyle/>
          <a:p>
            <a:r>
              <a:rPr lang="en-US" b="1">
                <a:ea typeface="+mn-lt"/>
                <a:cs typeface="+mn-lt"/>
              </a:rPr>
              <a:t>Return Potential:</a:t>
            </a:r>
            <a:endParaRPr lang="en-US"/>
          </a:p>
          <a:p>
            <a:pPr marL="0" indent="0">
              <a:buNone/>
            </a:pPr>
            <a:r>
              <a:rPr lang="en-US" dirty="0">
                <a:ea typeface="+mn-lt"/>
                <a:cs typeface="+mn-lt"/>
              </a:rPr>
              <a:t>  </a:t>
            </a:r>
            <a:r>
              <a:rPr lang="en-US">
                <a:ea typeface="+mn-lt"/>
                <a:cs typeface="+mn-lt"/>
              </a:rPr>
              <a:t> Profitability by Year 3 with projected profit of </a:t>
            </a:r>
            <a:r>
              <a:rPr lang="en-US" b="1">
                <a:ea typeface="+mn-lt"/>
                <a:cs typeface="+mn-lt"/>
              </a:rPr>
              <a:t>$1,533,288</a:t>
            </a:r>
            <a:r>
              <a:rPr lang="en-US" dirty="0">
                <a:ea typeface="+mn-lt"/>
                <a:cs typeface="+mn-lt"/>
              </a:rPr>
              <a:t>.</a:t>
            </a:r>
            <a:endParaRPr lang="en-US" dirty="0"/>
          </a:p>
          <a:p>
            <a:r>
              <a:rPr lang="en-US">
                <a:ea typeface="+mn-lt"/>
                <a:cs typeface="+mn-lt"/>
              </a:rPr>
              <a:t>Revenue growth rates:</a:t>
            </a:r>
            <a:endParaRPr lang="en-US"/>
          </a:p>
          <a:p>
            <a:pPr lvl="1"/>
            <a:r>
              <a:rPr lang="en-US" i="0">
                <a:ea typeface="+mn-lt"/>
                <a:cs typeface="+mn-lt"/>
              </a:rPr>
              <a:t>Year 1: </a:t>
            </a:r>
            <a:r>
              <a:rPr lang="en-US" b="1" i="0">
                <a:ea typeface="+mn-lt"/>
                <a:cs typeface="+mn-lt"/>
              </a:rPr>
              <a:t>1807%</a:t>
            </a:r>
            <a:endParaRPr lang="en-US"/>
          </a:p>
          <a:p>
            <a:pPr lvl="1"/>
            <a:r>
              <a:rPr lang="en-US" i="0">
                <a:ea typeface="+mn-lt"/>
                <a:cs typeface="+mn-lt"/>
              </a:rPr>
              <a:t>Year 2: </a:t>
            </a:r>
            <a:r>
              <a:rPr lang="en-US" b="1" i="0">
                <a:ea typeface="+mn-lt"/>
                <a:cs typeface="+mn-lt"/>
              </a:rPr>
              <a:t>1052%</a:t>
            </a:r>
            <a:endParaRPr lang="en-US"/>
          </a:p>
          <a:p>
            <a:pPr lvl="1"/>
            <a:r>
              <a:rPr lang="en-US" i="0">
                <a:ea typeface="+mn-lt"/>
                <a:cs typeface="+mn-lt"/>
              </a:rPr>
              <a:t>Year 3: </a:t>
            </a:r>
            <a:r>
              <a:rPr lang="en-US" b="1" i="0">
                <a:ea typeface="+mn-lt"/>
                <a:cs typeface="+mn-lt"/>
              </a:rPr>
              <a:t>1581%</a:t>
            </a:r>
            <a:endParaRPr lang="en-US"/>
          </a:p>
          <a:p>
            <a:pPr lvl="1"/>
            <a:r>
              <a:rPr lang="en-US" b="1" i="0">
                <a:ea typeface="+mn-lt"/>
                <a:cs typeface="+mn-lt"/>
              </a:rPr>
              <a:t>Key Performance Indicators (KPIs):</a:t>
            </a:r>
            <a:endParaRPr lang="en-US"/>
          </a:p>
          <a:p>
            <a:pPr lvl="1"/>
            <a:r>
              <a:rPr lang="en-US" b="1">
                <a:ea typeface="+mn-lt"/>
                <a:cs typeface="+mn-lt"/>
              </a:rPr>
              <a:t> Customer Retention:</a:t>
            </a:r>
            <a:r>
              <a:rPr lang="en-US">
                <a:ea typeface="+mn-lt"/>
                <a:cs typeface="+mn-lt"/>
              </a:rPr>
              <a:t> 50% repeat customer rate by Year 2.</a:t>
            </a:r>
            <a:endParaRPr lang="en-US" i="0"/>
          </a:p>
          <a:p>
            <a:pPr lvl="1"/>
            <a:r>
              <a:rPr lang="en-US" b="1">
                <a:ea typeface="+mn-lt"/>
                <a:cs typeface="+mn-lt"/>
              </a:rPr>
              <a:t> Profit Margin:</a:t>
            </a:r>
            <a:r>
              <a:rPr lang="en-US">
                <a:ea typeface="+mn-lt"/>
                <a:cs typeface="+mn-lt"/>
              </a:rPr>
              <a:t> Positive margin in Year 3.</a:t>
            </a:r>
            <a:endParaRPr lang="en-US" i="0"/>
          </a:p>
          <a:p>
            <a:pPr lvl="1"/>
            <a:r>
              <a:rPr lang="en-US" b="1">
                <a:ea typeface="+mn-lt"/>
                <a:cs typeface="+mn-lt"/>
              </a:rPr>
              <a:t> Marketing ROI:</a:t>
            </a:r>
            <a:r>
              <a:rPr lang="en-US">
                <a:ea typeface="+mn-lt"/>
                <a:cs typeface="+mn-lt"/>
              </a:rPr>
              <a:t> Marketing expenses below 10% of revenue by Year 3.</a:t>
            </a:r>
            <a:endParaRPr lang="en-US" i="0"/>
          </a:p>
          <a:p>
            <a:r>
              <a:rPr lang="en-US" b="1">
                <a:ea typeface="+mn-lt"/>
                <a:cs typeface="+mn-lt"/>
              </a:rPr>
              <a:t>Exit Strategy: </a:t>
            </a:r>
            <a:r>
              <a:rPr lang="en-US">
                <a:ea typeface="+mn-lt"/>
                <a:cs typeface="+mn-lt"/>
              </a:rPr>
              <a:t>Potential options: resale, franchising, or IPO.</a:t>
            </a:r>
            <a:endParaRPr lang="en-US"/>
          </a:p>
          <a:p>
            <a:endParaRPr lang="en-US" dirty="0"/>
          </a:p>
        </p:txBody>
      </p:sp>
      <p:pic>
        <p:nvPicPr>
          <p:cNvPr id="7" name="Video 6">
            <a:hlinkClick r:id="" action="ppaction://media"/>
            <a:extLst>
              <a:ext uri="{FF2B5EF4-FFF2-40B4-BE49-F238E27FC236}">
                <a16:creationId xmlns:a16="http://schemas.microsoft.com/office/drawing/2014/main" id="{1650F33F-EC6C-9C7A-D675-8E5B2DE121A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3529" r="2352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5179041"/>
      </p:ext>
    </p:extLst>
  </p:cSld>
  <p:clrMapOvr>
    <a:masterClrMapping/>
  </p:clrMapOvr>
  <mc:AlternateContent xmlns:mc="http://schemas.openxmlformats.org/markup-compatibility/2006" xmlns:p14="http://schemas.microsoft.com/office/powerpoint/2010/main">
    <mc:Choice Requires="p14">
      <p:transition spd="slow" p14:dur="2000" advTm="53354"/>
    </mc:Choice>
    <mc:Fallback xmlns="">
      <p:transition spd="slow" advTm="53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653D2A-B26F-82B0-AB42-F45B8070C575}"/>
              </a:ext>
            </a:extLst>
          </p:cNvPr>
          <p:cNvSpPr>
            <a:spLocks noGrp="1"/>
          </p:cNvSpPr>
          <p:nvPr>
            <p:ph type="title"/>
          </p:nvPr>
        </p:nvSpPr>
        <p:spPr>
          <a:xfrm>
            <a:off x="5152238" y="895440"/>
            <a:ext cx="6125361" cy="1560083"/>
          </a:xfrm>
        </p:spPr>
        <p:txBody>
          <a:bodyPr>
            <a:normAutofit/>
          </a:bodyPr>
          <a:lstStyle/>
          <a:p>
            <a:r>
              <a:rPr lang="en-US">
                <a:ea typeface="+mj-lt"/>
                <a:cs typeface="+mj-lt"/>
              </a:rPr>
              <a:t>Conclusion</a:t>
            </a:r>
            <a:endParaRPr lang="en-US"/>
          </a:p>
        </p:txBody>
      </p:sp>
      <p:pic>
        <p:nvPicPr>
          <p:cNvPr id="5" name="Picture 4" descr="Display with stock market charts">
            <a:extLst>
              <a:ext uri="{FF2B5EF4-FFF2-40B4-BE49-F238E27FC236}">
                <a16:creationId xmlns:a16="http://schemas.microsoft.com/office/drawing/2014/main" id="{D0D45472-5D74-113F-864B-B71F871F040E}"/>
              </a:ext>
            </a:extLst>
          </p:cNvPr>
          <p:cNvPicPr>
            <a:picLocks noChangeAspect="1"/>
          </p:cNvPicPr>
          <p:nvPr/>
        </p:nvPicPr>
        <p:blipFill>
          <a:blip r:embed="rId5"/>
          <a:srcRect l="37903" r="17337" b="1"/>
          <a:stretch/>
        </p:blipFill>
        <p:spPr>
          <a:xfrm>
            <a:off x="1" y="-16591"/>
            <a:ext cx="4610100" cy="6874591"/>
          </a:xfrm>
          <a:prstGeom prst="rect">
            <a:avLst/>
          </a:prstGeom>
        </p:spPr>
      </p:pic>
      <p:cxnSp>
        <p:nvCxnSpPr>
          <p:cNvPr id="11" name="Straight Connector 1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B1329E-776C-6FAB-5EF2-69DCCCE61A2F}"/>
              </a:ext>
            </a:extLst>
          </p:cNvPr>
          <p:cNvSpPr>
            <a:spLocks noGrp="1"/>
          </p:cNvSpPr>
          <p:nvPr>
            <p:ph idx="1"/>
          </p:nvPr>
        </p:nvSpPr>
        <p:spPr>
          <a:xfrm>
            <a:off x="5974717" y="2753546"/>
            <a:ext cx="5302882" cy="3494854"/>
          </a:xfrm>
        </p:spPr>
        <p:txBody>
          <a:bodyPr vert="horz" lIns="91440" tIns="45720" rIns="91440" bIns="45720" rtlCol="0" anchor="t">
            <a:normAutofit/>
          </a:bodyPr>
          <a:lstStyle/>
          <a:p>
            <a:r>
              <a:rPr lang="en-US">
                <a:ea typeface="+mn-lt"/>
                <a:cs typeface="+mn-lt"/>
              </a:rPr>
              <a:t>Recap: The Scoreboard Lounge is a game-changing concept in sports entertainment.</a:t>
            </a:r>
            <a:endParaRPr lang="en-US"/>
          </a:p>
          <a:p>
            <a:r>
              <a:rPr lang="en-US">
                <a:ea typeface="+mn-lt"/>
                <a:cs typeface="+mn-lt"/>
              </a:rPr>
              <a:t>Thank you for your time and consideration.</a:t>
            </a:r>
            <a:endParaRPr lang="en-US"/>
          </a:p>
          <a:p>
            <a:r>
              <a:rPr lang="en-US">
                <a:ea typeface="+mn-lt"/>
                <a:cs typeface="+mn-lt"/>
              </a:rPr>
              <a:t>Contact details for follow-up questions or investment inquiries.</a:t>
            </a:r>
            <a:endParaRPr lang="en-US"/>
          </a:p>
          <a:p>
            <a:endParaRPr lang="en-US" dirty="0"/>
          </a:p>
        </p:txBody>
      </p:sp>
      <p:pic>
        <p:nvPicPr>
          <p:cNvPr id="14" name="Video 13">
            <a:hlinkClick r:id="" action="ppaction://media"/>
            <a:extLst>
              <a:ext uri="{FF2B5EF4-FFF2-40B4-BE49-F238E27FC236}">
                <a16:creationId xmlns:a16="http://schemas.microsoft.com/office/drawing/2014/main" id="{9DBFF62C-B43C-542A-8D49-6815AB37B68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3529" r="2352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63795158"/>
      </p:ext>
    </p:extLst>
  </p:cSld>
  <p:clrMapOvr>
    <a:masterClrMapping/>
  </p:clrMapOvr>
  <mc:AlternateContent xmlns:mc="http://schemas.openxmlformats.org/markup-compatibility/2006" xmlns:p14="http://schemas.microsoft.com/office/powerpoint/2010/main">
    <mc:Choice Requires="p14">
      <p:transition spd="slow" p14:dur="2000" advTm="36711"/>
    </mc:Choice>
    <mc:Fallback xmlns="">
      <p:transition spd="slow" advTm="36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A0EA66-E4A1-0947-A1CE-E9C58B97350F}"/>
              </a:ext>
            </a:extLst>
          </p:cNvPr>
          <p:cNvSpPr>
            <a:spLocks noGrp="1"/>
          </p:cNvSpPr>
          <p:nvPr>
            <p:ph type="title"/>
          </p:nvPr>
        </p:nvSpPr>
        <p:spPr>
          <a:xfrm>
            <a:off x="2940498" y="847770"/>
            <a:ext cx="6835762" cy="1395928"/>
          </a:xfrm>
        </p:spPr>
        <p:txBody>
          <a:bodyPr anchor="b">
            <a:normAutofit/>
          </a:bodyPr>
          <a:lstStyle/>
          <a:p>
            <a:r>
              <a:rPr lang="en-US" dirty="0"/>
              <a:t>The Opportunity</a:t>
            </a:r>
            <a:endParaRPr lang="en-US"/>
          </a:p>
        </p:txBody>
      </p:sp>
      <p:cxnSp>
        <p:nvCxnSpPr>
          <p:cNvPr id="10" name="Straight Connector 9">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4200" y="2589817"/>
            <a:ext cx="0" cy="3468083"/>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DD0738A-D6B3-C82E-7B05-14F07E36916C}"/>
              </a:ext>
            </a:extLst>
          </p:cNvPr>
          <p:cNvSpPr>
            <a:spLocks noGrp="1"/>
          </p:cNvSpPr>
          <p:nvPr>
            <p:ph idx="1"/>
          </p:nvPr>
        </p:nvSpPr>
        <p:spPr>
          <a:xfrm>
            <a:off x="3788613" y="2870667"/>
            <a:ext cx="5987647" cy="3245178"/>
          </a:xfrm>
        </p:spPr>
        <p:txBody>
          <a:bodyPr vert="horz" lIns="91440" tIns="45720" rIns="91440" bIns="45720" rtlCol="0" anchor="b">
            <a:normAutofit/>
          </a:bodyPr>
          <a:lstStyle/>
          <a:p>
            <a:r>
              <a:rPr lang="en-US" dirty="0">
                <a:ea typeface="+mn-lt"/>
                <a:cs typeface="+mn-lt"/>
              </a:rPr>
              <a:t>Growing demand for upscale sports bars/lounges offering premium experiences.</a:t>
            </a:r>
            <a:endParaRPr lang="en-US" dirty="0"/>
          </a:p>
          <a:p>
            <a:r>
              <a:rPr lang="en-US">
                <a:ea typeface="+mn-lt"/>
                <a:cs typeface="+mn-lt"/>
              </a:rPr>
              <a:t>Lack of local venues that combine luxury dining and live sports entertainment.</a:t>
            </a:r>
            <a:endParaRPr lang="en-US"/>
          </a:p>
          <a:p>
            <a:r>
              <a:rPr lang="en-US">
                <a:ea typeface="+mn-lt"/>
                <a:cs typeface="+mn-lt"/>
              </a:rPr>
              <a:t>Opportunity to create a go-to destination for sports enthusiasts and event hosting.</a:t>
            </a:r>
            <a:endParaRPr lang="en-US"/>
          </a:p>
          <a:p>
            <a:endParaRPr lang="en-US" dirty="0"/>
          </a:p>
        </p:txBody>
      </p:sp>
      <p:pic>
        <p:nvPicPr>
          <p:cNvPr id="9" name="Video 8">
            <a:hlinkClick r:id="" action="ppaction://media"/>
            <a:extLst>
              <a:ext uri="{FF2B5EF4-FFF2-40B4-BE49-F238E27FC236}">
                <a16:creationId xmlns:a16="http://schemas.microsoft.com/office/drawing/2014/main" id="{96C49CB0-59BB-5A90-5E06-1754C02585E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3529" r="2352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0717484"/>
      </p:ext>
    </p:extLst>
  </p:cSld>
  <p:clrMapOvr>
    <a:masterClrMapping/>
  </p:clrMapOvr>
  <mc:AlternateContent xmlns:mc="http://schemas.openxmlformats.org/markup-compatibility/2006" xmlns:p14="http://schemas.microsoft.com/office/powerpoint/2010/main">
    <mc:Choice Requires="p14">
      <p:transition spd="slow" p14:dur="2000" advTm="26221"/>
    </mc:Choice>
    <mc:Fallback xmlns="">
      <p:transition spd="slow" advTm="26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A4354-CE44-493F-A0EA-27D510E2AE2A}"/>
              </a:ext>
            </a:extLst>
          </p:cNvPr>
          <p:cNvSpPr>
            <a:spLocks noGrp="1"/>
          </p:cNvSpPr>
          <p:nvPr>
            <p:ph type="title"/>
          </p:nvPr>
        </p:nvSpPr>
        <p:spPr>
          <a:xfrm>
            <a:off x="2940498" y="847770"/>
            <a:ext cx="6835762" cy="1395928"/>
          </a:xfrm>
        </p:spPr>
        <p:txBody>
          <a:bodyPr anchor="b">
            <a:normAutofit/>
          </a:bodyPr>
          <a:lstStyle/>
          <a:p>
            <a:r>
              <a:rPr lang="en-US">
                <a:ea typeface="+mj-lt"/>
                <a:cs typeface="+mj-lt"/>
              </a:rPr>
              <a:t>Company &amp; Solution</a:t>
            </a:r>
            <a:endParaRPr lang="en-US"/>
          </a:p>
        </p:txBody>
      </p:sp>
      <p:cxnSp>
        <p:nvCxnSpPr>
          <p:cNvPr id="10" name="Straight Connector 9">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4200" y="2589817"/>
            <a:ext cx="0" cy="3468083"/>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99A0F7D-88FB-B3D9-8B94-626C9F841479}"/>
              </a:ext>
            </a:extLst>
          </p:cNvPr>
          <p:cNvSpPr>
            <a:spLocks noGrp="1"/>
          </p:cNvSpPr>
          <p:nvPr>
            <p:ph idx="1"/>
          </p:nvPr>
        </p:nvSpPr>
        <p:spPr>
          <a:xfrm>
            <a:off x="3788613" y="2870667"/>
            <a:ext cx="5987647" cy="3245178"/>
          </a:xfrm>
        </p:spPr>
        <p:txBody>
          <a:bodyPr vert="horz" lIns="91440" tIns="45720" rIns="91440" bIns="45720" rtlCol="0" anchor="b">
            <a:normAutofit/>
          </a:bodyPr>
          <a:lstStyle/>
          <a:p>
            <a:r>
              <a:rPr lang="en-US" b="1">
                <a:ea typeface="+mn-lt"/>
                <a:cs typeface="+mn-lt"/>
              </a:rPr>
              <a:t>Scoreboard Lounge</a:t>
            </a:r>
            <a:r>
              <a:rPr lang="en-US">
                <a:ea typeface="+mn-lt"/>
                <a:cs typeface="+mn-lt"/>
              </a:rPr>
              <a:t>: A luxury sports lounge offering dining, drinks, and immersive sports viewing experiences.</a:t>
            </a:r>
            <a:endParaRPr lang="en-US"/>
          </a:p>
          <a:p>
            <a:r>
              <a:rPr lang="en-US">
                <a:ea typeface="+mn-lt"/>
                <a:cs typeface="+mn-lt"/>
              </a:rPr>
              <a:t>Unique blend of high-quality food, state-of-the-art screens, and live events.</a:t>
            </a:r>
            <a:endParaRPr lang="en-US"/>
          </a:p>
          <a:p>
            <a:r>
              <a:rPr lang="en-US">
                <a:ea typeface="+mn-lt"/>
                <a:cs typeface="+mn-lt"/>
              </a:rPr>
              <a:t>Solves the gap between casual sports bars and high-end lounges.</a:t>
            </a:r>
            <a:endParaRPr lang="en-US"/>
          </a:p>
          <a:p>
            <a:endParaRPr lang="en-US" dirty="0"/>
          </a:p>
        </p:txBody>
      </p:sp>
      <p:pic>
        <p:nvPicPr>
          <p:cNvPr id="13" name="Video 12">
            <a:hlinkClick r:id="" action="ppaction://media"/>
            <a:extLst>
              <a:ext uri="{FF2B5EF4-FFF2-40B4-BE49-F238E27FC236}">
                <a16:creationId xmlns:a16="http://schemas.microsoft.com/office/drawing/2014/main" id="{693FE62E-804F-AE62-E004-ADFF0098BB2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3529" r="2352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7758745"/>
      </p:ext>
    </p:extLst>
  </p:cSld>
  <p:clrMapOvr>
    <a:masterClrMapping/>
  </p:clrMapOvr>
  <mc:AlternateContent xmlns:mc="http://schemas.openxmlformats.org/markup-compatibility/2006" xmlns:p14="http://schemas.microsoft.com/office/powerpoint/2010/main">
    <mc:Choice Requires="p14">
      <p:transition spd="slow" p14:dur="2000" advTm="27608"/>
    </mc:Choice>
    <mc:Fallback xmlns="">
      <p:transition spd="slow" advTm="27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241130-D152-9BBF-BCE6-CEAAD3F9770B}"/>
              </a:ext>
            </a:extLst>
          </p:cNvPr>
          <p:cNvSpPr>
            <a:spLocks noGrp="1"/>
          </p:cNvSpPr>
          <p:nvPr>
            <p:ph type="title"/>
          </p:nvPr>
        </p:nvSpPr>
        <p:spPr>
          <a:xfrm>
            <a:off x="5152238" y="895440"/>
            <a:ext cx="6125361" cy="1560083"/>
          </a:xfrm>
        </p:spPr>
        <p:txBody>
          <a:bodyPr>
            <a:normAutofit/>
          </a:bodyPr>
          <a:lstStyle/>
          <a:p>
            <a:r>
              <a:rPr lang="en-US">
                <a:ea typeface="+mj-lt"/>
                <a:cs typeface="+mj-lt"/>
              </a:rPr>
              <a:t>The Target Market</a:t>
            </a:r>
            <a:endParaRPr lang="en-US"/>
          </a:p>
        </p:txBody>
      </p:sp>
      <p:pic>
        <p:nvPicPr>
          <p:cNvPr id="5" name="Picture 4" descr="An arrow hitting a bull's eye target">
            <a:extLst>
              <a:ext uri="{FF2B5EF4-FFF2-40B4-BE49-F238E27FC236}">
                <a16:creationId xmlns:a16="http://schemas.microsoft.com/office/drawing/2014/main" id="{13838CC2-5196-1DBB-AA48-F601C4DCBC1E}"/>
              </a:ext>
            </a:extLst>
          </p:cNvPr>
          <p:cNvPicPr>
            <a:picLocks noChangeAspect="1"/>
          </p:cNvPicPr>
          <p:nvPr/>
        </p:nvPicPr>
        <p:blipFill>
          <a:blip r:embed="rId5"/>
          <a:srcRect l="17206" r="15740" b="8"/>
          <a:stretch/>
        </p:blipFill>
        <p:spPr>
          <a:xfrm>
            <a:off x="1" y="-16591"/>
            <a:ext cx="4610100" cy="6874591"/>
          </a:xfrm>
          <a:prstGeom prst="rect">
            <a:avLst/>
          </a:prstGeom>
        </p:spPr>
      </p:pic>
      <p:cxnSp>
        <p:nvCxnSpPr>
          <p:cNvPr id="11" name="Straight Connector 1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01F337-0082-6933-7758-57E87DBA2C5E}"/>
              </a:ext>
            </a:extLst>
          </p:cNvPr>
          <p:cNvSpPr>
            <a:spLocks noGrp="1"/>
          </p:cNvSpPr>
          <p:nvPr>
            <p:ph idx="1"/>
          </p:nvPr>
        </p:nvSpPr>
        <p:spPr>
          <a:xfrm>
            <a:off x="5974717" y="2753546"/>
            <a:ext cx="5302882" cy="3494854"/>
          </a:xfrm>
        </p:spPr>
        <p:txBody>
          <a:bodyPr vert="horz" lIns="91440" tIns="45720" rIns="91440" bIns="45720" rtlCol="0" anchor="t">
            <a:normAutofit/>
          </a:bodyPr>
          <a:lstStyle/>
          <a:p>
            <a:r>
              <a:rPr lang="en-US" b="1">
                <a:ea typeface="+mn-lt"/>
                <a:cs typeface="+mn-lt"/>
              </a:rPr>
              <a:t>Demographics</a:t>
            </a:r>
            <a:r>
              <a:rPr lang="en-US">
                <a:ea typeface="+mn-lt"/>
                <a:cs typeface="+mn-lt"/>
              </a:rPr>
              <a:t>: Ages 25–45, mid-to-high income sports fans and professionals.</a:t>
            </a:r>
            <a:endParaRPr lang="en-US"/>
          </a:p>
          <a:p>
            <a:r>
              <a:rPr lang="en-US" b="1">
                <a:ea typeface="+mn-lt"/>
                <a:cs typeface="+mn-lt"/>
              </a:rPr>
              <a:t>Psychographics</a:t>
            </a:r>
            <a:r>
              <a:rPr lang="en-US">
                <a:ea typeface="+mn-lt"/>
                <a:cs typeface="+mn-lt"/>
              </a:rPr>
              <a:t>: Social, tech-savvy, values unique experiences.</a:t>
            </a:r>
            <a:endParaRPr lang="en-US"/>
          </a:p>
          <a:p>
            <a:r>
              <a:rPr lang="en-US">
                <a:ea typeface="+mn-lt"/>
                <a:cs typeface="+mn-lt"/>
              </a:rPr>
              <a:t>Market size: $X million locally (insert stats with source citation).</a:t>
            </a:r>
            <a:endParaRPr lang="en-US"/>
          </a:p>
          <a:p>
            <a:endParaRPr lang="en-US" dirty="0"/>
          </a:p>
        </p:txBody>
      </p:sp>
      <p:pic>
        <p:nvPicPr>
          <p:cNvPr id="16" name="Video 15">
            <a:hlinkClick r:id="" action="ppaction://media"/>
            <a:extLst>
              <a:ext uri="{FF2B5EF4-FFF2-40B4-BE49-F238E27FC236}">
                <a16:creationId xmlns:a16="http://schemas.microsoft.com/office/drawing/2014/main" id="{BE0930CC-61AF-5616-91D3-DEEFDF2C724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3529" r="2352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8185437"/>
      </p:ext>
    </p:extLst>
  </p:cSld>
  <p:clrMapOvr>
    <a:masterClrMapping/>
  </p:clrMapOvr>
  <mc:AlternateContent xmlns:mc="http://schemas.openxmlformats.org/markup-compatibility/2006" xmlns:p14="http://schemas.microsoft.com/office/powerpoint/2010/main">
    <mc:Choice Requires="p14">
      <p:transition spd="slow" p14:dur="2000" advTm="29078"/>
    </mc:Choice>
    <mc:Fallback xmlns="">
      <p:transition spd="slow" advTm="29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6208E3-B9CA-ED24-B09D-7195270236AA}"/>
              </a:ext>
            </a:extLst>
          </p:cNvPr>
          <p:cNvSpPr>
            <a:spLocks noGrp="1"/>
          </p:cNvSpPr>
          <p:nvPr>
            <p:ph type="title"/>
          </p:nvPr>
        </p:nvSpPr>
        <p:spPr>
          <a:xfrm>
            <a:off x="764593" y="895440"/>
            <a:ext cx="4569407" cy="1560083"/>
          </a:xfrm>
        </p:spPr>
        <p:txBody>
          <a:bodyPr>
            <a:normAutofit/>
          </a:bodyPr>
          <a:lstStyle/>
          <a:p>
            <a:r>
              <a:rPr lang="en-US">
                <a:ea typeface="+mj-lt"/>
                <a:cs typeface="+mj-lt"/>
              </a:rPr>
              <a:t>The Competition</a:t>
            </a:r>
            <a:endParaRPr lang="en-US"/>
          </a:p>
        </p:txBody>
      </p:sp>
      <p:cxnSp>
        <p:nvCxnSpPr>
          <p:cNvPr id="14" name="Straight Connector 13">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8CA6AC-C340-1BD8-2210-539BB5FF382B}"/>
              </a:ext>
            </a:extLst>
          </p:cNvPr>
          <p:cNvSpPr>
            <a:spLocks noGrp="1"/>
          </p:cNvSpPr>
          <p:nvPr>
            <p:ph idx="1"/>
          </p:nvPr>
        </p:nvSpPr>
        <p:spPr>
          <a:xfrm>
            <a:off x="1570033" y="2753546"/>
            <a:ext cx="3746928" cy="3402555"/>
          </a:xfrm>
        </p:spPr>
        <p:txBody>
          <a:bodyPr vert="horz" lIns="91440" tIns="45720" rIns="91440" bIns="45720" rtlCol="0" anchor="t">
            <a:normAutofit/>
          </a:bodyPr>
          <a:lstStyle/>
          <a:p>
            <a:pPr>
              <a:lnSpc>
                <a:spcPct val="110000"/>
              </a:lnSpc>
            </a:pPr>
            <a:r>
              <a:rPr lang="en-US">
                <a:ea typeface="+mn-lt"/>
                <a:cs typeface="+mn-lt"/>
              </a:rPr>
              <a:t>Competitors: Local sports bars, chain restaurants (e.g., Buffalo Wild Wings, Society Hookah Lounge, Bar 919, &amp; Shark Bar &amp; Seafood House). </a:t>
            </a:r>
          </a:p>
          <a:p>
            <a:pPr>
              <a:lnSpc>
                <a:spcPct val="110000"/>
              </a:lnSpc>
            </a:pPr>
            <a:r>
              <a:rPr lang="en-US" b="1">
                <a:ea typeface="+mn-lt"/>
                <a:cs typeface="+mn-lt"/>
              </a:rPr>
              <a:t>Competitive Advantage</a:t>
            </a:r>
            <a:r>
              <a:rPr lang="en-US">
                <a:ea typeface="+mn-lt"/>
                <a:cs typeface="+mn-lt"/>
              </a:rPr>
              <a:t>: Luxury ambiance, curated experiences, and personalized customer service.</a:t>
            </a:r>
            <a:endParaRPr lang="en-US"/>
          </a:p>
          <a:p>
            <a:pPr>
              <a:lnSpc>
                <a:spcPct val="110000"/>
              </a:lnSpc>
            </a:pPr>
            <a:endParaRPr lang="en-US"/>
          </a:p>
        </p:txBody>
      </p:sp>
      <p:pic>
        <p:nvPicPr>
          <p:cNvPr id="15" name="Picture 14" descr="People in a restaurant">
            <a:extLst>
              <a:ext uri="{FF2B5EF4-FFF2-40B4-BE49-F238E27FC236}">
                <a16:creationId xmlns:a16="http://schemas.microsoft.com/office/drawing/2014/main" id="{3A045561-8D3C-4ED6-5A0B-9B7C94BEA614}"/>
              </a:ext>
            </a:extLst>
          </p:cNvPr>
          <p:cNvPicPr>
            <a:picLocks noChangeAspect="1"/>
          </p:cNvPicPr>
          <p:nvPr/>
        </p:nvPicPr>
        <p:blipFill>
          <a:blip r:embed="rId5"/>
          <a:srcRect l="11209" r="29543" b="7"/>
          <a:stretch/>
        </p:blipFill>
        <p:spPr>
          <a:xfrm>
            <a:off x="6096000" y="-16591"/>
            <a:ext cx="6107073" cy="6874591"/>
          </a:xfrm>
          <a:prstGeom prst="rect">
            <a:avLst/>
          </a:prstGeom>
        </p:spPr>
      </p:pic>
      <p:pic>
        <p:nvPicPr>
          <p:cNvPr id="32" name="Video 31">
            <a:hlinkClick r:id="" action="ppaction://media"/>
            <a:extLst>
              <a:ext uri="{FF2B5EF4-FFF2-40B4-BE49-F238E27FC236}">
                <a16:creationId xmlns:a16="http://schemas.microsoft.com/office/drawing/2014/main" id="{8C6B9BA3-00E4-B711-8327-53F79E87080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3529" r="2352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94893824"/>
      </p:ext>
    </p:extLst>
  </p:cSld>
  <p:clrMapOvr>
    <a:masterClrMapping/>
  </p:clrMapOvr>
  <mc:AlternateContent xmlns:mc="http://schemas.openxmlformats.org/markup-compatibility/2006" xmlns:p14="http://schemas.microsoft.com/office/powerpoint/2010/main">
    <mc:Choice Requires="p14">
      <p:transition spd="slow" p14:dur="2000" advTm="28364"/>
    </mc:Choice>
    <mc:Fallback xmlns="">
      <p:transition spd="slow" advTm="28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5212BE-3DAD-D997-BDA0-1572BE9D8AA9}"/>
              </a:ext>
            </a:extLst>
          </p:cNvPr>
          <p:cNvSpPr>
            <a:spLocks noGrp="1"/>
          </p:cNvSpPr>
          <p:nvPr>
            <p:ph type="title"/>
          </p:nvPr>
        </p:nvSpPr>
        <p:spPr>
          <a:xfrm>
            <a:off x="790514" y="800100"/>
            <a:ext cx="3945531" cy="1443597"/>
          </a:xfrm>
        </p:spPr>
        <p:txBody>
          <a:bodyPr anchor="b">
            <a:normAutofit/>
          </a:bodyPr>
          <a:lstStyle/>
          <a:p>
            <a:pPr algn="r"/>
            <a:r>
              <a:rPr lang="en-US">
                <a:ea typeface="+mj-lt"/>
                <a:cs typeface="+mj-lt"/>
              </a:rPr>
              <a:t>Management and Operations</a:t>
            </a:r>
            <a:endParaRPr lang="en-US"/>
          </a:p>
        </p:txBody>
      </p:sp>
      <p:cxnSp>
        <p:nvCxnSpPr>
          <p:cNvPr id="10" name="Straight Connector 9">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10100" y="2589817"/>
            <a:ext cx="0" cy="3468083"/>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19D43FA-5DF2-F8C6-85E5-30FA20D39011}"/>
              </a:ext>
            </a:extLst>
          </p:cNvPr>
          <p:cNvSpPr>
            <a:spLocks noGrp="1"/>
          </p:cNvSpPr>
          <p:nvPr>
            <p:ph idx="1"/>
          </p:nvPr>
        </p:nvSpPr>
        <p:spPr>
          <a:xfrm>
            <a:off x="5227977" y="876300"/>
            <a:ext cx="5608565" cy="5181600"/>
          </a:xfrm>
        </p:spPr>
        <p:txBody>
          <a:bodyPr vert="horz" lIns="91440" tIns="45720" rIns="91440" bIns="45720" rtlCol="0" anchor="b">
            <a:normAutofit/>
          </a:bodyPr>
          <a:lstStyle/>
          <a:p>
            <a:r>
              <a:rPr lang="en-US" b="1">
                <a:ea typeface="+mn-lt"/>
                <a:cs typeface="+mn-lt"/>
              </a:rPr>
              <a:t>Team</a:t>
            </a:r>
            <a:r>
              <a:rPr lang="en-US">
                <a:ea typeface="+mn-lt"/>
                <a:cs typeface="+mn-lt"/>
              </a:rPr>
              <a:t>: Experienced hospitality professionals and sports enthusiasts.</a:t>
            </a:r>
            <a:endParaRPr lang="en-US"/>
          </a:p>
          <a:p>
            <a:r>
              <a:rPr lang="en-US" b="1">
                <a:ea typeface="+mn-lt"/>
                <a:cs typeface="+mn-lt"/>
              </a:rPr>
              <a:t>Facilities</a:t>
            </a:r>
            <a:r>
              <a:rPr lang="en-US">
                <a:ea typeface="+mn-lt"/>
                <a:cs typeface="+mn-lt"/>
              </a:rPr>
              <a:t>: High-tech lounge with modern decor, private viewing spaces, and event-hosting areas.</a:t>
            </a:r>
            <a:endParaRPr lang="en-US"/>
          </a:p>
          <a:p>
            <a:endParaRPr lang="en-US" dirty="0"/>
          </a:p>
        </p:txBody>
      </p:sp>
      <p:pic>
        <p:nvPicPr>
          <p:cNvPr id="13" name="Video 12">
            <a:hlinkClick r:id="" action="ppaction://media"/>
            <a:extLst>
              <a:ext uri="{FF2B5EF4-FFF2-40B4-BE49-F238E27FC236}">
                <a16:creationId xmlns:a16="http://schemas.microsoft.com/office/drawing/2014/main" id="{076C5272-16DD-739C-0C5E-70C4F8EB3A6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3529" r="2352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35186518"/>
      </p:ext>
    </p:extLst>
  </p:cSld>
  <p:clrMapOvr>
    <a:masterClrMapping/>
  </p:clrMapOvr>
  <mc:AlternateContent xmlns:mc="http://schemas.openxmlformats.org/markup-compatibility/2006" xmlns:p14="http://schemas.microsoft.com/office/powerpoint/2010/main">
    <mc:Choice Requires="p14">
      <p:transition spd="slow" p14:dur="2000" advTm="26629"/>
    </mc:Choice>
    <mc:Fallback xmlns="">
      <p:transition spd="slow" advTm="26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BF899C-BBCD-BEF7-E780-96C96BBCFF84}"/>
              </a:ext>
            </a:extLst>
          </p:cNvPr>
          <p:cNvSpPr>
            <a:spLocks noGrp="1"/>
          </p:cNvSpPr>
          <p:nvPr>
            <p:ph type="title"/>
          </p:nvPr>
        </p:nvSpPr>
        <p:spPr>
          <a:xfrm>
            <a:off x="790514" y="800100"/>
            <a:ext cx="3945531" cy="1443597"/>
          </a:xfrm>
        </p:spPr>
        <p:txBody>
          <a:bodyPr anchor="b">
            <a:normAutofit/>
          </a:bodyPr>
          <a:lstStyle/>
          <a:p>
            <a:pPr algn="r"/>
            <a:r>
              <a:rPr lang="en-US">
                <a:ea typeface="+mj-lt"/>
                <a:cs typeface="+mj-lt"/>
              </a:rPr>
              <a:t>The Marketing Strategy</a:t>
            </a:r>
            <a:endParaRPr lang="en-US"/>
          </a:p>
        </p:txBody>
      </p:sp>
      <p:cxnSp>
        <p:nvCxnSpPr>
          <p:cNvPr id="10" name="Straight Connector 9">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10100" y="2589817"/>
            <a:ext cx="0" cy="3468083"/>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41BC4B3-212D-C873-669D-79138AAAF061}"/>
              </a:ext>
            </a:extLst>
          </p:cNvPr>
          <p:cNvSpPr>
            <a:spLocks noGrp="1"/>
          </p:cNvSpPr>
          <p:nvPr>
            <p:ph idx="1"/>
          </p:nvPr>
        </p:nvSpPr>
        <p:spPr>
          <a:xfrm>
            <a:off x="5227977" y="876300"/>
            <a:ext cx="5608565" cy="5181600"/>
          </a:xfrm>
        </p:spPr>
        <p:txBody>
          <a:bodyPr vert="horz" lIns="91440" tIns="45720" rIns="91440" bIns="45720" rtlCol="0" anchor="b">
            <a:normAutofit/>
          </a:bodyPr>
          <a:lstStyle/>
          <a:p>
            <a:r>
              <a:rPr lang="en-US">
                <a:ea typeface="+mn-lt"/>
                <a:cs typeface="+mn-lt"/>
              </a:rPr>
              <a:t>Focus on </a:t>
            </a:r>
            <a:r>
              <a:rPr lang="en-US" b="1">
                <a:ea typeface="+mn-lt"/>
                <a:cs typeface="+mn-lt"/>
              </a:rPr>
              <a:t>SEO (11.1%)</a:t>
            </a:r>
            <a:r>
              <a:rPr lang="en-US">
                <a:ea typeface="+mn-lt"/>
                <a:cs typeface="+mn-lt"/>
              </a:rPr>
              <a:t>, </a:t>
            </a:r>
            <a:r>
              <a:rPr lang="en-US" b="1">
                <a:ea typeface="+mn-lt"/>
                <a:cs typeface="+mn-lt"/>
              </a:rPr>
              <a:t>social media ads (18.5%)</a:t>
            </a:r>
            <a:r>
              <a:rPr lang="en-US">
                <a:ea typeface="+mn-lt"/>
                <a:cs typeface="+mn-lt"/>
              </a:rPr>
              <a:t>, and </a:t>
            </a:r>
            <a:r>
              <a:rPr lang="en-US" b="1">
                <a:ea typeface="+mn-lt"/>
                <a:cs typeface="+mn-lt"/>
              </a:rPr>
              <a:t>local partnerships</a:t>
            </a:r>
            <a:r>
              <a:rPr lang="en-US">
                <a:ea typeface="+mn-lt"/>
                <a:cs typeface="+mn-lt"/>
              </a:rPr>
              <a:t>.</a:t>
            </a:r>
            <a:endParaRPr lang="en-US"/>
          </a:p>
          <a:p>
            <a:r>
              <a:rPr lang="en-US">
                <a:ea typeface="+mn-lt"/>
                <a:cs typeface="+mn-lt"/>
              </a:rPr>
              <a:t>Weekly content strategy: blogs, social media teasers, and behind-the-scenes videos.</a:t>
            </a:r>
            <a:endParaRPr lang="en-US"/>
          </a:p>
          <a:p>
            <a:r>
              <a:rPr lang="en-US">
                <a:ea typeface="+mn-lt"/>
                <a:cs typeface="+mn-lt"/>
              </a:rPr>
              <a:t>Track results through analytics platforms to optimize campaigns.</a:t>
            </a:r>
            <a:endParaRPr lang="en-US"/>
          </a:p>
          <a:p>
            <a:endParaRPr lang="en-US" dirty="0"/>
          </a:p>
        </p:txBody>
      </p:sp>
      <p:pic>
        <p:nvPicPr>
          <p:cNvPr id="13" name="Video 12">
            <a:hlinkClick r:id="" action="ppaction://media"/>
            <a:extLst>
              <a:ext uri="{FF2B5EF4-FFF2-40B4-BE49-F238E27FC236}">
                <a16:creationId xmlns:a16="http://schemas.microsoft.com/office/drawing/2014/main" id="{A720A7A9-C223-EC2A-89D1-6CF05673446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3529" r="2352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180465"/>
      </p:ext>
    </p:extLst>
  </p:cSld>
  <p:clrMapOvr>
    <a:masterClrMapping/>
  </p:clrMapOvr>
  <mc:AlternateContent xmlns:mc="http://schemas.openxmlformats.org/markup-compatibility/2006" xmlns:p14="http://schemas.microsoft.com/office/powerpoint/2010/main">
    <mc:Choice Requires="p14">
      <p:transition spd="slow" p14:dur="2000" advTm="29042"/>
    </mc:Choice>
    <mc:Fallback xmlns="">
      <p:transition spd="slow" advTm="2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BA761B-DE6B-4078-B4C9-0FFE37D2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403EDD-D646-2250-9668-4D8AC8421286}"/>
              </a:ext>
            </a:extLst>
          </p:cNvPr>
          <p:cNvSpPr>
            <a:spLocks noGrp="1"/>
          </p:cNvSpPr>
          <p:nvPr>
            <p:ph type="title"/>
          </p:nvPr>
        </p:nvSpPr>
        <p:spPr>
          <a:xfrm>
            <a:off x="849760" y="876302"/>
            <a:ext cx="10427840" cy="1086056"/>
          </a:xfrm>
        </p:spPr>
        <p:txBody>
          <a:bodyPr>
            <a:normAutofit/>
          </a:bodyPr>
          <a:lstStyle/>
          <a:p>
            <a:r>
              <a:rPr lang="en-US">
                <a:ea typeface="+mj-lt"/>
                <a:cs typeface="+mj-lt"/>
              </a:rPr>
              <a:t>The Timeline</a:t>
            </a:r>
            <a:endParaRPr lang="en-US"/>
          </a:p>
        </p:txBody>
      </p:sp>
      <p:cxnSp>
        <p:nvCxnSpPr>
          <p:cNvPr id="11" name="Straight Connector 10">
            <a:extLst>
              <a:ext uri="{FF2B5EF4-FFF2-40B4-BE49-F238E27FC236}">
                <a16:creationId xmlns:a16="http://schemas.microsoft.com/office/drawing/2014/main" id="{05C630D5-1ADF-4994-883A-6501F0DFCF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500" y="2053613"/>
            <a:ext cx="10325100"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C81E2AC4-9F2E-62A4-6127-D4B1FF730B49}"/>
              </a:ext>
            </a:extLst>
          </p:cNvPr>
          <p:cNvGraphicFramePr>
            <a:graphicFrameLocks noGrp="1"/>
          </p:cNvGraphicFramePr>
          <p:nvPr>
            <p:ph idx="1"/>
            <p:extLst>
              <p:ext uri="{D42A27DB-BD31-4B8C-83A1-F6EECF244321}">
                <p14:modId xmlns:p14="http://schemas.microsoft.com/office/powerpoint/2010/main" val="2261875828"/>
              </p:ext>
            </p:extLst>
          </p:nvPr>
        </p:nvGraphicFramePr>
        <p:xfrm>
          <a:off x="952500" y="2536723"/>
          <a:ext cx="10325100" cy="35915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3" name="Video 22">
            <a:hlinkClick r:id="" action="ppaction://media"/>
            <a:extLst>
              <a:ext uri="{FF2B5EF4-FFF2-40B4-BE49-F238E27FC236}">
                <a16:creationId xmlns:a16="http://schemas.microsoft.com/office/drawing/2014/main" id="{D2AED64B-C55C-DA51-DB96-2ECB214336D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3529" r="2352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3935569"/>
      </p:ext>
    </p:extLst>
  </p:cSld>
  <p:clrMapOvr>
    <a:masterClrMapping/>
  </p:clrMapOvr>
  <mc:AlternateContent xmlns:mc="http://schemas.openxmlformats.org/markup-compatibility/2006" xmlns:p14="http://schemas.microsoft.com/office/powerpoint/2010/main">
    <mc:Choice Requires="p14">
      <p:transition spd="slow" p14:dur="2000" advTm="25748"/>
    </mc:Choice>
    <mc:Fallback xmlns="">
      <p:transition spd="slow" advTm="25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303DB-2B9B-0599-2B52-50A56F22C74C}"/>
              </a:ext>
            </a:extLst>
          </p:cNvPr>
          <p:cNvSpPr>
            <a:spLocks noGrp="1"/>
          </p:cNvSpPr>
          <p:nvPr>
            <p:ph type="title"/>
          </p:nvPr>
        </p:nvSpPr>
        <p:spPr/>
        <p:txBody>
          <a:bodyPr/>
          <a:lstStyle/>
          <a:p>
            <a:pPr algn="ctr"/>
            <a:r>
              <a:rPr lang="en-US">
                <a:ea typeface="+mj-lt"/>
                <a:cs typeface="+mj-lt"/>
              </a:rPr>
              <a:t>Financials</a:t>
            </a:r>
            <a:endParaRPr lang="en-US"/>
          </a:p>
        </p:txBody>
      </p:sp>
      <p:sp>
        <p:nvSpPr>
          <p:cNvPr id="3" name="Content Placeholder 2">
            <a:extLst>
              <a:ext uri="{FF2B5EF4-FFF2-40B4-BE49-F238E27FC236}">
                <a16:creationId xmlns:a16="http://schemas.microsoft.com/office/drawing/2014/main" id="{7CC86311-4944-6CF0-79FC-4A9EE2FB42D2}"/>
              </a:ext>
            </a:extLst>
          </p:cNvPr>
          <p:cNvSpPr>
            <a:spLocks noGrp="1"/>
          </p:cNvSpPr>
          <p:nvPr>
            <p:ph idx="1"/>
          </p:nvPr>
        </p:nvSpPr>
        <p:spPr/>
        <p:txBody>
          <a:bodyPr vert="horz" lIns="91440" tIns="45720" rIns="91440" bIns="45720" rtlCol="0" anchor="t">
            <a:normAutofit fontScale="62500" lnSpcReduction="20000"/>
          </a:bodyPr>
          <a:lstStyle/>
          <a:p>
            <a:r>
              <a:rPr lang="en-US" b="1">
                <a:ea typeface="+mn-lt"/>
                <a:cs typeface="+mn-lt"/>
              </a:rPr>
              <a:t>Overview:</a:t>
            </a:r>
            <a:endParaRPr lang="en-US">
              <a:ea typeface="+mn-lt"/>
              <a:cs typeface="+mn-lt"/>
            </a:endParaRPr>
          </a:p>
          <a:p>
            <a:r>
              <a:rPr lang="en-US">
                <a:ea typeface="+mn-lt"/>
                <a:cs typeface="+mn-lt"/>
              </a:rPr>
              <a:t>Start-up cost: </a:t>
            </a:r>
            <a:r>
              <a:rPr lang="en-US" b="1">
                <a:ea typeface="+mn-lt"/>
                <a:cs typeface="+mn-lt"/>
              </a:rPr>
              <a:t>$1,121,076</a:t>
            </a:r>
            <a:r>
              <a:rPr lang="en-US">
                <a:ea typeface="+mn-lt"/>
                <a:cs typeface="+mn-lt"/>
              </a:rPr>
              <a:t> (renovations, inventory, licensing, and marketing).</a:t>
            </a:r>
          </a:p>
          <a:p>
            <a:r>
              <a:rPr lang="en-US">
                <a:ea typeface="+mn-lt"/>
                <a:cs typeface="+mn-lt"/>
              </a:rPr>
              <a:t>Revenue and profit projections for the first three years:</a:t>
            </a:r>
          </a:p>
          <a:p>
            <a:r>
              <a:rPr lang="en-US" b="1">
                <a:ea typeface="+mn-lt"/>
                <a:cs typeface="+mn-lt"/>
              </a:rPr>
              <a:t>Year 1:</a:t>
            </a:r>
            <a:endParaRPr lang="en-US">
              <a:ea typeface="+mn-lt"/>
              <a:cs typeface="+mn-lt"/>
            </a:endParaRPr>
          </a:p>
          <a:p>
            <a:r>
              <a:rPr lang="en-US">
                <a:ea typeface="+mn-lt"/>
                <a:cs typeface="+mn-lt"/>
              </a:rPr>
              <a:t>Net Sales: </a:t>
            </a:r>
            <a:r>
              <a:rPr lang="en-US" b="1">
                <a:ea typeface="+mn-lt"/>
                <a:cs typeface="+mn-lt"/>
              </a:rPr>
              <a:t>$57,727</a:t>
            </a:r>
            <a:r>
              <a:rPr lang="en-US">
                <a:ea typeface="+mn-lt"/>
                <a:cs typeface="+mn-lt"/>
              </a:rPr>
              <a:t> | Gross Profit: </a:t>
            </a:r>
            <a:r>
              <a:rPr lang="en-US" b="1">
                <a:ea typeface="+mn-lt"/>
                <a:cs typeface="+mn-lt"/>
              </a:rPr>
              <a:t>$28,572</a:t>
            </a:r>
            <a:endParaRPr lang="en-US">
              <a:ea typeface="+mn-lt"/>
              <a:cs typeface="+mn-lt"/>
            </a:endParaRPr>
          </a:p>
          <a:p>
            <a:r>
              <a:rPr lang="en-US">
                <a:ea typeface="+mn-lt"/>
                <a:cs typeface="+mn-lt"/>
              </a:rPr>
              <a:t>Expenses: </a:t>
            </a:r>
            <a:r>
              <a:rPr lang="en-US" b="1">
                <a:ea typeface="+mn-lt"/>
                <a:cs typeface="+mn-lt"/>
              </a:rPr>
              <a:t>$1,024,934</a:t>
            </a:r>
            <a:r>
              <a:rPr lang="en-US">
                <a:ea typeface="+mn-lt"/>
                <a:cs typeface="+mn-lt"/>
              </a:rPr>
              <a:t> | Loss: </a:t>
            </a:r>
            <a:r>
              <a:rPr lang="en-US" b="1">
                <a:ea typeface="+mn-lt"/>
                <a:cs typeface="+mn-lt"/>
              </a:rPr>
              <a:t>-$996,363</a:t>
            </a:r>
            <a:endParaRPr lang="en-US">
              <a:ea typeface="+mn-lt"/>
              <a:cs typeface="+mn-lt"/>
            </a:endParaRPr>
          </a:p>
          <a:p>
            <a:r>
              <a:rPr lang="en-US" b="1">
                <a:ea typeface="+mn-lt"/>
                <a:cs typeface="+mn-lt"/>
              </a:rPr>
              <a:t>Year 2:</a:t>
            </a:r>
            <a:endParaRPr lang="en-US">
              <a:ea typeface="+mn-lt"/>
              <a:cs typeface="+mn-lt"/>
            </a:endParaRPr>
          </a:p>
          <a:p>
            <a:r>
              <a:rPr lang="en-US">
                <a:ea typeface="+mn-lt"/>
                <a:cs typeface="+mn-lt"/>
              </a:rPr>
              <a:t>Net Sales: </a:t>
            </a:r>
            <a:r>
              <a:rPr lang="en-US" b="1">
                <a:ea typeface="+mn-lt"/>
                <a:cs typeface="+mn-lt"/>
              </a:rPr>
              <a:t>$131,825</a:t>
            </a:r>
            <a:r>
              <a:rPr lang="en-US">
                <a:ea typeface="+mn-lt"/>
                <a:cs typeface="+mn-lt"/>
              </a:rPr>
              <a:t> | Gross Profit: </a:t>
            </a:r>
            <a:r>
              <a:rPr lang="en-US" b="1">
                <a:ea typeface="+mn-lt"/>
                <a:cs typeface="+mn-lt"/>
              </a:rPr>
              <a:t>$72,616</a:t>
            </a:r>
            <a:endParaRPr lang="en-US">
              <a:ea typeface="+mn-lt"/>
              <a:cs typeface="+mn-lt"/>
            </a:endParaRPr>
          </a:p>
          <a:p>
            <a:r>
              <a:rPr lang="en-US">
                <a:ea typeface="+mn-lt"/>
                <a:cs typeface="+mn-lt"/>
              </a:rPr>
              <a:t>Expenses: </a:t>
            </a:r>
            <a:r>
              <a:rPr lang="en-US" b="1">
                <a:ea typeface="+mn-lt"/>
                <a:cs typeface="+mn-lt"/>
              </a:rPr>
              <a:t>$1,215,170</a:t>
            </a:r>
            <a:r>
              <a:rPr lang="en-US">
                <a:ea typeface="+mn-lt"/>
                <a:cs typeface="+mn-lt"/>
              </a:rPr>
              <a:t> | Loss: </a:t>
            </a:r>
            <a:r>
              <a:rPr lang="en-US" b="1">
                <a:ea typeface="+mn-lt"/>
                <a:cs typeface="+mn-lt"/>
              </a:rPr>
              <a:t>-$1,142,555</a:t>
            </a:r>
            <a:endParaRPr lang="en-US">
              <a:ea typeface="+mn-lt"/>
              <a:cs typeface="+mn-lt"/>
            </a:endParaRPr>
          </a:p>
          <a:p>
            <a:r>
              <a:rPr lang="en-US" b="1">
                <a:ea typeface="+mn-lt"/>
                <a:cs typeface="+mn-lt"/>
              </a:rPr>
              <a:t>Year 3:</a:t>
            </a:r>
            <a:endParaRPr lang="en-US">
              <a:ea typeface="+mn-lt"/>
              <a:cs typeface="+mn-lt"/>
            </a:endParaRPr>
          </a:p>
          <a:p>
            <a:r>
              <a:rPr lang="en-US">
                <a:ea typeface="+mn-lt"/>
                <a:cs typeface="+mn-lt"/>
              </a:rPr>
              <a:t>Net Sales: </a:t>
            </a:r>
            <a:r>
              <a:rPr lang="en-US" b="1">
                <a:ea typeface="+mn-lt"/>
                <a:cs typeface="+mn-lt"/>
              </a:rPr>
              <a:t>$1,623,142</a:t>
            </a:r>
            <a:r>
              <a:rPr lang="en-US">
                <a:ea typeface="+mn-lt"/>
                <a:cs typeface="+mn-lt"/>
              </a:rPr>
              <a:t> | Gross Profit: </a:t>
            </a:r>
            <a:r>
              <a:rPr lang="en-US" b="1">
                <a:ea typeface="+mn-lt"/>
                <a:cs typeface="+mn-lt"/>
              </a:rPr>
              <a:t>$891,142</a:t>
            </a:r>
            <a:endParaRPr lang="en-US">
              <a:ea typeface="+mn-lt"/>
              <a:cs typeface="+mn-lt"/>
            </a:endParaRPr>
          </a:p>
          <a:p>
            <a:r>
              <a:rPr lang="en-US">
                <a:ea typeface="+mn-lt"/>
                <a:cs typeface="+mn-lt"/>
              </a:rPr>
              <a:t>Expenses: </a:t>
            </a:r>
            <a:r>
              <a:rPr lang="en-US" b="1">
                <a:ea typeface="+mn-lt"/>
                <a:cs typeface="+mn-lt"/>
              </a:rPr>
              <a:t>$1,573,142</a:t>
            </a:r>
            <a:r>
              <a:rPr lang="en-US">
                <a:ea typeface="+mn-lt"/>
                <a:cs typeface="+mn-lt"/>
              </a:rPr>
              <a:t> | Profit Before Taxes: </a:t>
            </a:r>
            <a:r>
              <a:rPr lang="en-US" b="1">
                <a:ea typeface="+mn-lt"/>
                <a:cs typeface="+mn-lt"/>
              </a:rPr>
              <a:t>$1,533,288</a:t>
            </a:r>
            <a:endParaRPr lang="en-US">
              <a:ea typeface="+mn-lt"/>
              <a:cs typeface="+mn-lt"/>
            </a:endParaRPr>
          </a:p>
          <a:p>
            <a:endParaRPr lang="en-US" dirty="0"/>
          </a:p>
        </p:txBody>
      </p:sp>
      <p:pic>
        <p:nvPicPr>
          <p:cNvPr id="12" name="Video 11">
            <a:hlinkClick r:id="" action="ppaction://media"/>
            <a:extLst>
              <a:ext uri="{FF2B5EF4-FFF2-40B4-BE49-F238E27FC236}">
                <a16:creationId xmlns:a16="http://schemas.microsoft.com/office/drawing/2014/main" id="{5F4CFA24-91F8-40B5-699F-AD2E506159F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3529" r="2352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3693677"/>
      </p:ext>
    </p:extLst>
  </p:cSld>
  <p:clrMapOvr>
    <a:masterClrMapping/>
  </p:clrMapOvr>
  <mc:AlternateContent xmlns:mc="http://schemas.openxmlformats.org/markup-compatibility/2006" xmlns:p14="http://schemas.microsoft.com/office/powerpoint/2010/main">
    <mc:Choice Requires="p14">
      <p:transition spd="slow" p14:dur="2000" advTm="91919"/>
    </mc:Choice>
    <mc:Fallback xmlns="">
      <p:transition spd="slow" advTm="91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VaultVTI">
  <a:themeElements>
    <a:clrScheme name="archway">
      <a:dk1>
        <a:sysClr val="windowText" lastClr="000000"/>
      </a:dk1>
      <a:lt1>
        <a:sysClr val="window" lastClr="FFFFFF"/>
      </a:lt1>
      <a:dk2>
        <a:srgbClr val="262626"/>
      </a:dk2>
      <a:lt2>
        <a:srgbClr val="CCC9C2"/>
      </a:lt2>
      <a:accent1>
        <a:srgbClr val="A85E3E"/>
      </a:accent1>
      <a:accent2>
        <a:srgbClr val="C3743C"/>
      </a:accent2>
      <a:accent3>
        <a:srgbClr val="CF6749"/>
      </a:accent3>
      <a:accent4>
        <a:srgbClr val="7D8B71"/>
      </a:accent4>
      <a:accent5>
        <a:srgbClr val="A37A59"/>
      </a:accent5>
      <a:accent6>
        <a:srgbClr val="AB8244"/>
      </a:accent6>
      <a:hlink>
        <a:srgbClr val="B94F31"/>
      </a:hlink>
      <a:folHlink>
        <a:srgbClr val="667458"/>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TotalTime>
  <Words>1646</Words>
  <Application>Microsoft Office PowerPoint</Application>
  <PresentationFormat>Widescreen</PresentationFormat>
  <Paragraphs>103</Paragraphs>
  <Slides>12</Slides>
  <Notes>12</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VaultVTI</vt:lpstr>
      <vt:lpstr>Scoreboard Lounge "A premier destination for sports, dining, and entertainment"</vt:lpstr>
      <vt:lpstr>The Opportunity</vt:lpstr>
      <vt:lpstr>Company &amp; Solution</vt:lpstr>
      <vt:lpstr>The Target Market</vt:lpstr>
      <vt:lpstr>The Competition</vt:lpstr>
      <vt:lpstr>Management and Operations</vt:lpstr>
      <vt:lpstr>The Marketing Strategy</vt:lpstr>
      <vt:lpstr>The Timeline</vt:lpstr>
      <vt:lpstr>Financials</vt:lpstr>
      <vt:lpstr>Funding</vt:lpstr>
      <vt:lpstr>Investment Opportunity</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Leon Middleton</cp:lastModifiedBy>
  <cp:revision>108</cp:revision>
  <dcterms:created xsi:type="dcterms:W3CDTF">2025-01-25T19:58:09Z</dcterms:created>
  <dcterms:modified xsi:type="dcterms:W3CDTF">2025-01-26T23:22:08Z</dcterms:modified>
</cp:coreProperties>
</file>